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3" r:id="rId1"/>
    <p:sldMasterId id="2147483934" r:id="rId2"/>
    <p:sldMasterId id="2147483982" r:id="rId3"/>
    <p:sldMasterId id="214748395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8" r:id="rId6"/>
    <p:sldId id="309" r:id="rId7"/>
    <p:sldId id="310" r:id="rId8"/>
    <p:sldId id="311" r:id="rId9"/>
    <p:sldId id="312" r:id="rId10"/>
    <p:sldId id="313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orient="horz" pos="2938">
          <p15:clr>
            <a:srgbClr val="A4A3A4"/>
          </p15:clr>
        </p15:guide>
        <p15:guide id="3" orient="horz" pos="1869">
          <p15:clr>
            <a:srgbClr val="A4A3A4"/>
          </p15:clr>
        </p15:guide>
        <p15:guide id="4" orient="horz" pos="3093">
          <p15:clr>
            <a:srgbClr val="A4A3A4"/>
          </p15:clr>
        </p15:guide>
        <p15:guide id="5" orient="horz" pos="734">
          <p15:clr>
            <a:srgbClr val="A4A3A4"/>
          </p15:clr>
        </p15:guide>
        <p15:guide id="6" orient="horz" pos="143">
          <p15:clr>
            <a:srgbClr val="A4A3A4"/>
          </p15:clr>
        </p15:guide>
        <p15:guide id="7" orient="horz" pos="3022">
          <p15:clr>
            <a:srgbClr val="A4A3A4"/>
          </p15:clr>
        </p15:guide>
        <p15:guide id="8" orient="horz" pos="2439">
          <p15:clr>
            <a:srgbClr val="A4A3A4"/>
          </p15:clr>
        </p15:guide>
        <p15:guide id="9" orient="horz" pos="1298">
          <p15:clr>
            <a:srgbClr val="A4A3A4"/>
          </p15:clr>
        </p15:guide>
        <p15:guide id="10" pos="4702">
          <p15:clr>
            <a:srgbClr val="A4A3A4"/>
          </p15:clr>
        </p15:guide>
        <p15:guide id="11" pos="145">
          <p15:clr>
            <a:srgbClr val="A4A3A4"/>
          </p15:clr>
        </p15:guide>
        <p15:guide id="12" pos="4009">
          <p15:clr>
            <a:srgbClr val="A4A3A4"/>
          </p15:clr>
        </p15:guide>
        <p15:guide id="13" pos="5617">
          <p15:clr>
            <a:srgbClr val="A4A3A4"/>
          </p15:clr>
        </p15:guide>
        <p15:guide id="14" pos="5391">
          <p15:clr>
            <a:srgbClr val="A4A3A4"/>
          </p15:clr>
        </p15:guide>
        <p15:guide id="15" pos="2649">
          <p15:clr>
            <a:srgbClr val="A4A3A4"/>
          </p15:clr>
        </p15:guide>
        <p15:guide id="16" pos="3111">
          <p15:clr>
            <a:srgbClr val="A4A3A4"/>
          </p15:clr>
        </p15:guide>
        <p15:guide id="17" pos="1969">
          <p15:clr>
            <a:srgbClr val="A4A3A4"/>
          </p15:clr>
        </p15:guide>
        <p15:guide id="18" pos="3567">
          <p15:clr>
            <a:srgbClr val="A4A3A4"/>
          </p15:clr>
        </p15:guide>
        <p15:guide id="19" pos="3335">
          <p15:clr>
            <a:srgbClr val="A4A3A4"/>
          </p15:clr>
        </p15:guide>
        <p15:guide id="20" pos="375">
          <p15:clr>
            <a:srgbClr val="A4A3A4"/>
          </p15:clr>
        </p15:guide>
        <p15:guide id="21" pos="2423">
          <p15:clr>
            <a:srgbClr val="A4A3A4"/>
          </p15:clr>
        </p15:guide>
        <p15:guide id="22" pos="1290">
          <p15:clr>
            <a:srgbClr val="A4A3A4"/>
          </p15:clr>
        </p15:guide>
        <p15:guide id="23" pos="1059">
          <p15:clr>
            <a:srgbClr val="A4A3A4"/>
          </p15:clr>
        </p15:guide>
        <p15:guide id="24" pos="833">
          <p15:clr>
            <a:srgbClr val="A4A3A4"/>
          </p15:clr>
        </p15:guide>
        <p15:guide id="25" pos="607">
          <p15:clr>
            <a:srgbClr val="A4A3A4"/>
          </p15:clr>
        </p15:guide>
        <p15:guide id="26" pos="1519">
          <p15:clr>
            <a:srgbClr val="A4A3A4"/>
          </p15:clr>
        </p15:guide>
        <p15:guide id="27" pos="1752">
          <p15:clr>
            <a:srgbClr val="A4A3A4"/>
          </p15:clr>
        </p15:guide>
        <p15:guide id="28" pos="2878">
          <p15:clr>
            <a:srgbClr val="A4A3A4"/>
          </p15:clr>
        </p15:guide>
        <p15:guide id="29" pos="3792">
          <p15:clr>
            <a:srgbClr val="A4A3A4"/>
          </p15:clr>
        </p15:guide>
        <p15:guide id="30" pos="4240">
          <p15:clr>
            <a:srgbClr val="A4A3A4"/>
          </p15:clr>
        </p15:guide>
        <p15:guide id="31" pos="4467">
          <p15:clr>
            <a:srgbClr val="A4A3A4"/>
          </p15:clr>
        </p15:guide>
        <p15:guide id="32" pos="4919">
          <p15:clr>
            <a:srgbClr val="A4A3A4"/>
          </p15:clr>
        </p15:guide>
        <p15:guide id="33" pos="5154">
          <p15:clr>
            <a:srgbClr val="A4A3A4"/>
          </p15:clr>
        </p15:guide>
        <p15:guide id="34" pos="21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A1"/>
    <a:srgbClr val="5596E6"/>
    <a:srgbClr val="959595"/>
    <a:srgbClr val="AEAEAE"/>
    <a:srgbClr val="C7C7C7"/>
    <a:srgbClr val="F9F9F9"/>
    <a:srgbClr val="464646"/>
    <a:srgbClr val="323232"/>
    <a:srgbClr val="1E1E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7" autoAdjust="0"/>
    <p:restoredTop sz="90439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30" y="67"/>
      </p:cViewPr>
      <p:guideLst>
        <p:guide orient="horz" pos="1618"/>
        <p:guide orient="horz" pos="2938"/>
        <p:guide orient="horz" pos="1869"/>
        <p:guide orient="horz" pos="3093"/>
        <p:guide orient="horz" pos="734"/>
        <p:guide orient="horz" pos="143"/>
        <p:guide orient="horz" pos="3022"/>
        <p:guide orient="horz" pos="2439"/>
        <p:guide orient="horz" pos="1298"/>
        <p:guide pos="4702"/>
        <p:guide pos="145"/>
        <p:guide pos="4009"/>
        <p:guide pos="5617"/>
        <p:guide pos="5391"/>
        <p:guide pos="2649"/>
        <p:guide pos="3111"/>
        <p:guide pos="1969"/>
        <p:guide pos="3567"/>
        <p:guide pos="3335"/>
        <p:guide pos="375"/>
        <p:guide pos="2423"/>
        <p:guide pos="1290"/>
        <p:guide pos="1059"/>
        <p:guide pos="833"/>
        <p:guide pos="607"/>
        <p:guide pos="1519"/>
        <p:guide pos="1752"/>
        <p:guide pos="2878"/>
        <p:guide pos="3792"/>
        <p:guide pos="4240"/>
        <p:guide pos="4467"/>
        <p:guide pos="4919"/>
        <p:guide pos="5154"/>
        <p:guide pos="21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8ABAA-88B4-2B47-AB83-605D271CFD6E}" type="datetimeFigureOut">
              <a:rPr lang="en-US" smtClean="0">
                <a:latin typeface="Arial" charset="0"/>
              </a:rPr>
              <a:t>10/9/2017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CBB77-6DA5-CE4D-9298-B4CD71DDF6C4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75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1DA9B0B-EDC5-3A45-9958-32D2299F5B1A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0AED143-1506-434C-B47D-CBF33F177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93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ED143-1506-434C-B47D-CBF33F177B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7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38" y="173736"/>
            <a:ext cx="2834640" cy="160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0" name="Group 49"/>
          <p:cNvGrpSpPr>
            <a:grpSpLocks noChangeAspect="1"/>
          </p:cNvGrpSpPr>
          <p:nvPr userDrawn="1"/>
        </p:nvGrpSpPr>
        <p:grpSpPr>
          <a:xfrm>
            <a:off x="237912" y="4715490"/>
            <a:ext cx="473837" cy="192024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1" name="Freeform 6"/>
            <p:cNvSpPr>
              <a:spLocks/>
            </p:cNvSpPr>
            <p:nvPr userDrawn="1"/>
          </p:nvSpPr>
          <p:spPr bwMode="auto">
            <a:xfrm>
              <a:off x="5208594" y="2936869"/>
              <a:ext cx="758826" cy="141292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 userDrawn="1"/>
          </p:nvSpPr>
          <p:spPr bwMode="auto">
            <a:xfrm>
              <a:off x="3360743" y="3790954"/>
              <a:ext cx="427045" cy="14129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9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5" name="Freeform 40"/>
            <p:cNvSpPr>
              <a:spLocks/>
            </p:cNvSpPr>
            <p:nvPr userDrawn="1"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960120" y="4719968"/>
            <a:ext cx="2895600" cy="20116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>
                <a:latin typeface="Arial" charset="0"/>
                <a:cs typeface="Arial" charset="0"/>
              </a:rPr>
              <a:t>Presentation</a:t>
            </a:r>
            <a:r>
              <a:rPr lang="de-DE" dirty="0">
                <a:latin typeface="Arial" charset="0"/>
                <a:cs typeface="Arial" charset="0"/>
              </a:rPr>
              <a:t> Title / Date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1600200"/>
          </a:xfrm>
        </p:spPr>
        <p:txBody>
          <a:bodyPr/>
          <a:lstStyle>
            <a:lvl1pPr>
              <a:defRPr b="0" i="0">
                <a:latin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574197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739864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8-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0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739128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2414016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4572000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739128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2414016" y="1965960"/>
            <a:ext cx="2103120" cy="4572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4572000" y="1965960"/>
            <a:ext cx="2103120" cy="4572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6739128" y="1965960"/>
            <a:ext cx="2103120" cy="4572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2414016" y="4160520"/>
            <a:ext cx="2103120" cy="4572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4572000" y="4160520"/>
            <a:ext cx="2103120" cy="4572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6739128" y="4160520"/>
            <a:ext cx="2103120" cy="4572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2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3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776" y="173736"/>
            <a:ext cx="5659806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7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1/3 +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5658304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1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8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8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, full-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4718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6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97680" cy="228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</a:t>
            </a:r>
            <a:r>
              <a:rPr lang="de-DE" dirty="0"/>
              <a:t> Title /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5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37160"/>
            <a:ext cx="4251960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6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" y="137160"/>
            <a:ext cx="4251960" cy="4343400"/>
          </a:xfrm>
        </p:spPr>
        <p:txBody>
          <a:bodyPr/>
          <a:lstStyle>
            <a:lvl1pPr marL="0" indent="0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19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only (48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3098"/>
            <a:ext cx="8515984" cy="43434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only (3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37160"/>
            <a:ext cx="5706166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57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6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38" y="173736"/>
            <a:ext cx="2834640" cy="160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5596E6"/>
                </a:solidFill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1600200"/>
          </a:xfrm>
        </p:spPr>
        <p:txBody>
          <a:bodyPr/>
          <a:lstStyle>
            <a:lvl1pPr>
              <a:defRPr b="0" i="0">
                <a:solidFill>
                  <a:srgbClr val="5596E6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02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38" y="173736"/>
            <a:ext cx="2834640" cy="160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01B4A1"/>
                </a:solidFill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1600200"/>
          </a:xfrm>
        </p:spPr>
        <p:txBody>
          <a:bodyPr/>
          <a:lstStyle>
            <a:lvl1pPr>
              <a:defRPr b="0" i="0">
                <a:solidFill>
                  <a:srgbClr val="01B4A1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874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38" y="173736"/>
            <a:ext cx="2834640" cy="160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5596E6"/>
                </a:solidFill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1600200"/>
          </a:xfrm>
        </p:spPr>
        <p:txBody>
          <a:bodyPr/>
          <a:lstStyle>
            <a:lvl1pPr>
              <a:defRPr b="0" i="0">
                <a:solidFill>
                  <a:srgbClr val="5596E6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827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97680" cy="2286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310"/>
            <a:ext cx="8541385" cy="324199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92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310"/>
            <a:ext cx="8541385" cy="32419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424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425196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68793" y="1097280"/>
            <a:ext cx="425196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74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19152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126701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5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4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63700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412942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729056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918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6134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4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6376911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52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3154680" cy="4343400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664200" y="173736"/>
            <a:ext cx="3154680" cy="4343400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10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574197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739864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434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8-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0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739128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2414016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4572000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739128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2414016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4572000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6739128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2414016" y="416052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4572000" y="416052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6739128" y="416052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202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3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3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776" y="173736"/>
            <a:ext cx="5659806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425196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68793" y="1097280"/>
            <a:ext cx="425196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37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14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1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1/3 +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5658304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323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8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349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63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, full-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7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37160"/>
            <a:ext cx="4251960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691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" y="137160"/>
            <a:ext cx="4251960" cy="4343400"/>
          </a:xfrm>
        </p:spPr>
        <p:txBody>
          <a:bodyPr/>
          <a:lstStyle>
            <a:lvl1pPr marL="0" indent="0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483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only (48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3098"/>
            <a:ext cx="8515984" cy="43434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2655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only (3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37160"/>
            <a:ext cx="5706166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4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83464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19152" y="1097280"/>
            <a:ext cx="283464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126701" y="1097280"/>
            <a:ext cx="283464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97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18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38" y="173736"/>
            <a:ext cx="2834640" cy="160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50" name="Group 49"/>
          <p:cNvGrpSpPr>
            <a:grpSpLocks noChangeAspect="1"/>
          </p:cNvGrpSpPr>
          <p:nvPr userDrawn="1"/>
        </p:nvGrpSpPr>
        <p:grpSpPr>
          <a:xfrm>
            <a:off x="237912" y="4715490"/>
            <a:ext cx="473837" cy="192024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1" name="Freeform 6"/>
            <p:cNvSpPr>
              <a:spLocks/>
            </p:cNvSpPr>
            <p:nvPr userDrawn="1"/>
          </p:nvSpPr>
          <p:spPr bwMode="auto">
            <a:xfrm>
              <a:off x="5208594" y="2936869"/>
              <a:ext cx="758826" cy="141292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 userDrawn="1"/>
          </p:nvSpPr>
          <p:spPr bwMode="auto">
            <a:xfrm>
              <a:off x="3360743" y="3790954"/>
              <a:ext cx="427045" cy="14129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9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5" name="Freeform 40"/>
            <p:cNvSpPr>
              <a:spLocks/>
            </p:cNvSpPr>
            <p:nvPr userDrawn="1"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1600200"/>
          </a:xfrm>
        </p:spPr>
        <p:txBody>
          <a:bodyPr/>
          <a:lstStyle>
            <a:lvl1pPr>
              <a:defRPr b="0" i="0"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45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97680" cy="2286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2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310"/>
            <a:ext cx="8541385" cy="324199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986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425196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68793" y="1097280"/>
            <a:ext cx="425196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440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19152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126701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584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4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63700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412942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729056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040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539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4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6376911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51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3154680" cy="4343400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664200" y="173736"/>
            <a:ext cx="3154680" cy="4343400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27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4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10312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63700" y="1097280"/>
            <a:ext cx="210312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412942" y="1097280"/>
            <a:ext cx="210312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729056" y="1097280"/>
            <a:ext cx="2103120" cy="324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52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574197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739864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35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8-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0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739128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2414016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4572000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739128" y="237744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2414016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4572000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6739128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2414016" y="416052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4572000" y="416052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6739128" y="416052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187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7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3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776" y="173736"/>
            <a:ext cx="5659806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9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101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7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1/3 +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5658304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79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8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767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, full-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777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37160"/>
            <a:ext cx="4251960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305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" y="137160"/>
            <a:ext cx="4251960" cy="4343400"/>
          </a:xfrm>
        </p:spPr>
        <p:txBody>
          <a:bodyPr/>
          <a:lstStyle>
            <a:lvl1pPr marL="0" indent="0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62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only (48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3098"/>
            <a:ext cx="8515984" cy="43434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824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only (3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37160"/>
            <a:ext cx="5706166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67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792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38" y="173736"/>
            <a:ext cx="2834640" cy="160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50" name="Group 49"/>
          <p:cNvGrpSpPr>
            <a:grpSpLocks noChangeAspect="1"/>
          </p:cNvGrpSpPr>
          <p:nvPr userDrawn="1"/>
        </p:nvGrpSpPr>
        <p:grpSpPr>
          <a:xfrm>
            <a:off x="237912" y="4715490"/>
            <a:ext cx="473837" cy="192024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1" name="Freeform 6"/>
            <p:cNvSpPr>
              <a:spLocks/>
            </p:cNvSpPr>
            <p:nvPr userDrawn="1"/>
          </p:nvSpPr>
          <p:spPr bwMode="auto">
            <a:xfrm>
              <a:off x="5208594" y="2936869"/>
              <a:ext cx="758826" cy="141292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 userDrawn="1"/>
          </p:nvSpPr>
          <p:spPr bwMode="auto">
            <a:xfrm>
              <a:off x="3360743" y="3790954"/>
              <a:ext cx="427045" cy="14129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9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5" name="Freeform 40"/>
            <p:cNvSpPr>
              <a:spLocks/>
            </p:cNvSpPr>
            <p:nvPr userDrawn="1"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1600200"/>
          </a:xfrm>
        </p:spPr>
        <p:txBody>
          <a:bodyPr/>
          <a:lstStyle>
            <a:lvl1pPr>
              <a:defRPr b="0" i="0"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036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38" y="173736"/>
            <a:ext cx="2834640" cy="160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50" name="Group 49"/>
          <p:cNvGrpSpPr>
            <a:grpSpLocks noChangeAspect="1"/>
          </p:cNvGrpSpPr>
          <p:nvPr userDrawn="1"/>
        </p:nvGrpSpPr>
        <p:grpSpPr>
          <a:xfrm>
            <a:off x="237912" y="4715490"/>
            <a:ext cx="473837" cy="192024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1" name="Freeform 6"/>
            <p:cNvSpPr>
              <a:spLocks/>
            </p:cNvSpPr>
            <p:nvPr userDrawn="1"/>
          </p:nvSpPr>
          <p:spPr bwMode="auto">
            <a:xfrm>
              <a:off x="5208594" y="2936869"/>
              <a:ext cx="758826" cy="141292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 userDrawn="1"/>
          </p:nvSpPr>
          <p:spPr bwMode="auto">
            <a:xfrm>
              <a:off x="3360743" y="3790954"/>
              <a:ext cx="427045" cy="14129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79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5" name="Freeform 40"/>
            <p:cNvSpPr>
              <a:spLocks/>
            </p:cNvSpPr>
            <p:nvPr userDrawn="1"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1600200"/>
          </a:xfrm>
        </p:spPr>
        <p:txBody>
          <a:bodyPr/>
          <a:lstStyle>
            <a:lvl1pPr>
              <a:defRPr b="0" i="0"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19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97680" cy="2286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68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310"/>
            <a:ext cx="8541385" cy="324199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061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425196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68793" y="1097280"/>
            <a:ext cx="425196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58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4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637691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20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19152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126701" y="1097280"/>
            <a:ext cx="283464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569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4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63700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412942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729056" y="1097280"/>
            <a:ext cx="2103120" cy="324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987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752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4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6376911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56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3154680" cy="4343400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664200" y="173736"/>
            <a:ext cx="3154680" cy="4343400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566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574197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739864" y="182880"/>
            <a:ext cx="2103120" cy="4325644"/>
          </a:xfrm>
        </p:spPr>
        <p:txBody>
          <a:bodyPr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222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8-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0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739128" y="18356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2414016" y="238049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4572000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6739128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4572000" y="238049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739128" y="2380490"/>
            <a:ext cx="2103120" cy="1828800"/>
          </a:xfrm>
        </p:spPr>
        <p:txBody>
          <a:bodyPr rIns="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2414016" y="1965960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2414016" y="4162524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4572000" y="4162524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6739128" y="4162524"/>
            <a:ext cx="2103120" cy="457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810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8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3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776" y="173736"/>
            <a:ext cx="5659806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8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5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4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6" y="173736"/>
            <a:ext cx="3154680" cy="4343400"/>
          </a:xfrm>
        </p:spPr>
        <p:txBody>
          <a:bodyPr r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664200" y="173736"/>
            <a:ext cx="3154680" cy="4343400"/>
          </a:xfrm>
        </p:spPr>
        <p:txBody>
          <a:bodyPr r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957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3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83464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17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1/3 +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73736"/>
            <a:ext cx="5658304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1299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ne) + content (3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8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16752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228600" y="173736"/>
            <a:ext cx="2834640" cy="4343400"/>
          </a:xfrm>
        </p:spPr>
        <p:txBody>
          <a:bodyPr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51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8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/2) + content (1-column, full-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425196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01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37160"/>
            <a:ext cx="4251960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3667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/2, medium text, 30 pt) and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"/>
            <a:ext cx="425196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" y="137160"/>
            <a:ext cx="4251960" cy="4343400"/>
          </a:xfrm>
        </p:spPr>
        <p:txBody>
          <a:bodyPr/>
          <a:lstStyle>
            <a:lvl1pPr marL="0" indent="0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3462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only (48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3098"/>
            <a:ext cx="8515984" cy="43434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1726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only (3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37160"/>
            <a:ext cx="5706166" cy="4343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1726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3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2251"/>
            <a:ext cx="2103120" cy="434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195" y="172251"/>
            <a:ext cx="210584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4718304"/>
            <a:ext cx="2895600" cy="2011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00" b="0" i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Presentation Title /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188" y="4718304"/>
            <a:ext cx="210312" cy="2011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00" b="0" i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atsonTalentandIBMKenexa_white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12" y="4673152"/>
            <a:ext cx="3189687" cy="3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57" r:id="rId2"/>
    <p:sldLayoutId id="2147483766" r:id="rId3"/>
    <p:sldLayoutId id="2147483784" r:id="rId4"/>
    <p:sldLayoutId id="2147483783" r:id="rId5"/>
    <p:sldLayoutId id="2147483785" r:id="rId6"/>
    <p:sldLayoutId id="2147483854" r:id="rId7"/>
    <p:sldLayoutId id="2147483765" r:id="rId8"/>
    <p:sldLayoutId id="2147483768" r:id="rId9"/>
    <p:sldLayoutId id="2147483789" r:id="rId10"/>
    <p:sldLayoutId id="2147483767" r:id="rId11"/>
    <p:sldLayoutId id="2147483855" r:id="rId12"/>
    <p:sldLayoutId id="2147483853" r:id="rId13"/>
    <p:sldLayoutId id="2147483782" r:id="rId14"/>
    <p:sldLayoutId id="2147483856" r:id="rId15"/>
    <p:sldLayoutId id="2147483787" r:id="rId16"/>
    <p:sldLayoutId id="2147483788" r:id="rId17"/>
    <p:sldLayoutId id="2147483786" r:id="rId18"/>
    <p:sldLayoutId id="2147484006" r:id="rId19"/>
    <p:sldLayoutId id="2147483769" r:id="rId20"/>
    <p:sldLayoutId id="2147483858" r:id="rId21"/>
    <p:sldLayoutId id="2147483770" r:id="rId22"/>
    <p:sldLayoutId id="2147483771" r:id="rId23"/>
    <p:sldLayoutId id="2147483773" r:id="rId24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bg1"/>
          </a:solidFill>
          <a:latin typeface="Arial" charset="0"/>
          <a:ea typeface="+mj-ea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1500"/>
        </a:spcBef>
        <a:buFont typeface="Arial"/>
        <a:buNone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1pPr>
      <a:lvl2pPr marL="173038" indent="-173038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2pPr>
      <a:lvl3pPr marL="396875" indent="-173038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3pPr>
      <a:lvl4pPr marL="625475" indent="-168275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4pPr>
      <a:lvl5pPr marL="803275" indent="-173038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2251"/>
            <a:ext cx="2103120" cy="434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195" y="172251"/>
            <a:ext cx="210584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188" y="4718304"/>
            <a:ext cx="210312" cy="2011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WatsonTalentandIBMKenexa_black.pn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90" y="4681279"/>
            <a:ext cx="3106410" cy="3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4011" r:id="rId2"/>
    <p:sldLayoutId id="2147484012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4007" r:id="rId21"/>
    <p:sldLayoutId id="2147483953" r:id="rId22"/>
    <p:sldLayoutId id="2147483954" r:id="rId23"/>
    <p:sldLayoutId id="2147483955" r:id="rId24"/>
    <p:sldLayoutId id="2147483956" r:id="rId25"/>
    <p:sldLayoutId id="2147483957" r:id="rId26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bg1"/>
          </a:solidFill>
          <a:latin typeface="Arial" charset="0"/>
          <a:ea typeface="+mj-ea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1500"/>
        </a:spcBef>
        <a:buFont typeface="Arial"/>
        <a:buNone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1pPr>
      <a:lvl2pPr marL="173038" indent="-173038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2pPr>
      <a:lvl3pPr marL="396875" indent="-173038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3pPr>
      <a:lvl4pPr marL="625475" indent="-168275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4pPr>
      <a:lvl5pPr marL="803275" indent="-173038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Arial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2251"/>
            <a:ext cx="2103120" cy="434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195" y="172251"/>
            <a:ext cx="210584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188" y="4718304"/>
            <a:ext cx="210312" cy="2011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atsonTalentandIBMKenexa_white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12" y="4673152"/>
            <a:ext cx="3189687" cy="3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8" r:id="rId19"/>
    <p:sldLayoutId id="2147484001" r:id="rId20"/>
    <p:sldLayoutId id="2147484002" r:id="rId21"/>
    <p:sldLayoutId id="2147484003" r:id="rId22"/>
    <p:sldLayoutId id="2147484004" r:id="rId23"/>
    <p:sldLayoutId id="2147484005" r:id="rId24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rgbClr val="FFFFFF"/>
          </a:solidFill>
          <a:latin typeface="Arial" charset="0"/>
          <a:ea typeface="+mj-ea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1500"/>
        </a:spcBef>
        <a:buFont typeface="Arial"/>
        <a:buNone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1pPr>
      <a:lvl2pPr marL="173038" indent="-173038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2pPr>
      <a:lvl3pPr marL="396875" indent="-173038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3pPr>
      <a:lvl4pPr marL="625475" indent="-168275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4pPr>
      <a:lvl5pPr marL="803275" indent="-173038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2251"/>
            <a:ext cx="2103120" cy="434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195" y="172251"/>
            <a:ext cx="210584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188" y="4718304"/>
            <a:ext cx="210312" cy="2011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atsonTalentandIBMKenexa_white.pn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12" y="4673152"/>
            <a:ext cx="3189687" cy="3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4010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4009" r:id="rId20"/>
    <p:sldLayoutId id="2147483977" r:id="rId21"/>
    <p:sldLayoutId id="2147483978" r:id="rId22"/>
    <p:sldLayoutId id="2147483979" r:id="rId23"/>
    <p:sldLayoutId id="2147483980" r:id="rId24"/>
    <p:sldLayoutId id="2147483981" r:id="rId25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rgbClr val="FFFFFF"/>
          </a:solidFill>
          <a:latin typeface="Arial" charset="0"/>
          <a:ea typeface="+mj-ea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1500"/>
        </a:spcBef>
        <a:buFont typeface="Arial"/>
        <a:buNone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1pPr>
      <a:lvl2pPr marL="173038" indent="-173038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2pPr>
      <a:lvl3pPr marL="396875" indent="-173038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3pPr>
      <a:lvl4pPr marL="625475" indent="-168275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4pPr>
      <a:lvl5pPr marL="803275" indent="-173038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rial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5547" y="358112"/>
            <a:ext cx="5781257" cy="1084856"/>
          </a:xfrm>
        </p:spPr>
        <p:txBody>
          <a:bodyPr/>
          <a:lstStyle/>
          <a:p>
            <a:pPr algn="r"/>
            <a:r>
              <a:rPr lang="en-US" dirty="0"/>
              <a:t>IBM Kenexa BrassRing on Cloud</a:t>
            </a:r>
            <a:br>
              <a:rPr lang="en-US" dirty="0"/>
            </a:br>
            <a:r>
              <a:rPr lang="en-US" dirty="0"/>
              <a:t>Responsive Apply: Talent Gateway Configuration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5821529" y="1442968"/>
            <a:ext cx="2835275" cy="16002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/>
              <a:t>October </a:t>
            </a:r>
            <a:r>
              <a:rPr lang="en-US" dirty="0"/>
              <a:t>2017</a:t>
            </a:r>
          </a:p>
        </p:txBody>
      </p:sp>
      <p:pic>
        <p:nvPicPr>
          <p:cNvPr id="2" name="Picture 1" descr="IBM_8bar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3" y="4722412"/>
            <a:ext cx="514069" cy="1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6655"/>
            <a:ext cx="8541385" cy="3241992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Configuration Overview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Steps to Configure the Responsive Talent Gateway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Responsive Layout Configuration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73736"/>
            <a:ext cx="4474777" cy="46357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5049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6655"/>
            <a:ext cx="8541385" cy="3241992"/>
          </a:xfrm>
        </p:spPr>
        <p:txBody>
          <a:bodyPr/>
          <a:lstStyle/>
          <a:p>
            <a:r>
              <a:rPr lang="en-US" sz="1800" dirty="0"/>
              <a:t>Responsive job search and apply can be enabled in Workbench for Full and Global Talent Gateways that are WCAG compliant. Basic Talent Gateways cannot be converted to responsive.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73736"/>
            <a:ext cx="5233737" cy="46357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Configuration of the Responsive Apply TG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62337" y="1448090"/>
            <a:ext cx="36455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Visual Branding Tool</a:t>
            </a:r>
            <a:r>
              <a: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Screen fonts, colors, images, and Advanced CSS are controlled via the Visual Branding Tool launched from within Workbench. The Visual Branding Tool will be covered in a subsequent webinar.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“Responsive Layout”: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Configured per Talent Gateway with sections that allow you to edit the header, footer, links, verbiage of the site, filters, and fields.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13" y="1758420"/>
            <a:ext cx="2049744" cy="316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2760545" y="1690255"/>
            <a:ext cx="2760491" cy="2317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3551347" y="3621505"/>
            <a:ext cx="1910990" cy="448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0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6655"/>
            <a:ext cx="8541385" cy="32419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The following high-level steps cover how you enable the Responsive settings for the Talent Gateway. Additional webinars are available for the configuration of the Gateway Questionnaires and Visual Branding Tool.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(1) Fill out the initial required settings in the Talent Gateway “Responsive Layout” section by clicking the            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             icon. (On the Talent Gateways page in Workbench.)</a:t>
            </a:r>
          </a:p>
          <a:p>
            <a:pPr marL="566737" lvl="2" indent="-342900">
              <a:spcBef>
                <a:spcPts val="0"/>
              </a:spcBef>
              <a:buFont typeface="+mj-lt"/>
              <a:buAutoNum type="alphaLcPeriod"/>
            </a:pPr>
            <a:r>
              <a:rPr lang="en-US" sz="1400" dirty="0"/>
              <a:t>Once saved, the icon will change to       . This icon means that the  Responsive layout settings are saved but not yet active.</a:t>
            </a:r>
          </a:p>
          <a:p>
            <a:pPr marL="566737" lvl="2" indent="-342900">
              <a:spcBef>
                <a:spcPts val="0"/>
              </a:spcBef>
              <a:buFont typeface="+mj-lt"/>
              <a:buAutoNum type="alphaLcPeriod"/>
            </a:pPr>
            <a:r>
              <a:rPr lang="en-US" sz="1400" dirty="0"/>
              <a:t>Once you complete step 2 the icon will change to      . This icon means that the Responsive search functionality is now enabled. Additional configuration will be required.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(2) Enable the Talent Gateway setting called “Talent Gateway Search Layout”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 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(3) Synchronize Talent Gateways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(4) Brand the Talent Gateway via the Visual Branding Tool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(5) Configure the Responsive Gateway Questionnaire (covered in another webinar session).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73736"/>
            <a:ext cx="6206836" cy="46357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Steps to Configure the Responsive Talent Gateway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1" y="1875325"/>
            <a:ext cx="245030" cy="1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63" y="2061210"/>
            <a:ext cx="276578" cy="2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89" y="2488279"/>
            <a:ext cx="233928" cy="1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1" y="3159880"/>
            <a:ext cx="2732191" cy="2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1" y="3761141"/>
            <a:ext cx="1162005" cy="36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53" y="4144968"/>
            <a:ext cx="277092" cy="2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06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73736"/>
            <a:ext cx="4738255" cy="2286000"/>
          </a:xfrm>
        </p:spPr>
        <p:txBody>
          <a:bodyPr/>
          <a:lstStyle/>
          <a:p>
            <a:r>
              <a:rPr lang="en-US" dirty="0"/>
              <a:t>Responsive Layout Configuration Demo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</a:t>
            </a:r>
            <a:r>
              <a:rPr lang="de-DE"/>
              <a:t> Title / Date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6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6655"/>
            <a:ext cx="8541385" cy="39962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Please note that starting July 28</a:t>
            </a:r>
            <a:r>
              <a:rPr lang="en-US" sz="1400" baseline="30000" dirty="0"/>
              <a:t>th</a:t>
            </a:r>
            <a:r>
              <a:rPr lang="en-US" sz="1400" dirty="0"/>
              <a:t>, 2016 (Release 14 Build 20), candidates applying through the Responsive Apply Talent Gateways will be limited to </a:t>
            </a:r>
            <a:r>
              <a:rPr lang="en-US" sz="1400" b="1" dirty="0"/>
              <a:t>100 job submissions </a:t>
            </a:r>
            <a:r>
              <a:rPr lang="en-US" sz="1400" dirty="0"/>
              <a:t>when the period for maximum submissions setting is set to </a:t>
            </a:r>
            <a:r>
              <a:rPr lang="en-US" sz="1400" b="1" dirty="0"/>
              <a:t>Forever</a:t>
            </a:r>
            <a:r>
              <a:rPr lang="en-US" sz="1400" dirty="0"/>
              <a:t>. (Setting shown below.)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If your Responsive Talent Gateway has this configuration, candidates may receive the error “</a:t>
            </a:r>
            <a:r>
              <a:rPr lang="en-US" sz="1400" b="1" dirty="0"/>
              <a:t>Application limit reached. Sorry, we only allow 100 applications.</a:t>
            </a:r>
            <a:r>
              <a:rPr lang="en-US" sz="1400" dirty="0"/>
              <a:t>” when applying to over 100 jobs. 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This limit was put in place </a:t>
            </a:r>
            <a:r>
              <a:rPr lang="en-US" sz="1400"/>
              <a:t>to identify and </a:t>
            </a:r>
            <a:r>
              <a:rPr lang="en-US" sz="1400" dirty="0"/>
              <a:t>stop serial appliers, and improve overall system performance. 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73736"/>
            <a:ext cx="6206836" cy="46357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Important Note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F7950-03FB-4B77-B0E6-DE844CAB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24" y="1501087"/>
            <a:ext cx="3589331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6655"/>
            <a:ext cx="8541385" cy="39962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You can still change the </a:t>
            </a:r>
            <a:r>
              <a:rPr lang="en-US" sz="1400" b="1" dirty="0"/>
              <a:t>Maximum total </a:t>
            </a:r>
            <a:r>
              <a:rPr lang="en-US" sz="1400" b="1" dirty="0" err="1"/>
              <a:t>req</a:t>
            </a:r>
            <a:r>
              <a:rPr lang="en-US" sz="1400" b="1" dirty="0"/>
              <a:t> submissions per period </a:t>
            </a:r>
            <a:r>
              <a:rPr lang="en-US" sz="1400" dirty="0"/>
              <a:t>or </a:t>
            </a:r>
            <a:r>
              <a:rPr lang="en-US" sz="1400" b="1" dirty="0"/>
              <a:t>Period for maximum submissions </a:t>
            </a:r>
            <a:r>
              <a:rPr lang="en-US" sz="1400" dirty="0"/>
              <a:t>settings for your Responsive Talent Gateways. 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For example, to allow 50 applications per month, your Responsive Talent Gateway settings should look like the below: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73736"/>
            <a:ext cx="6206836" cy="46357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Important Note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7664A-7580-4C43-869F-6728D5E1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95248"/>
            <a:ext cx="3589331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2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228599" y="1731818"/>
            <a:ext cx="8672945" cy="50569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Thanks for watching!</a:t>
            </a:r>
            <a:endParaRPr lang="en-US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3232"/>
      </p:ext>
    </p:extLst>
  </p:cSld>
  <p:clrMapOvr>
    <a:masterClrMapping/>
  </p:clrMapOvr>
</p:sld>
</file>

<file path=ppt/theme/theme1.xml><?xml version="1.0" encoding="utf-8"?>
<a:theme xmlns:a="http://schemas.openxmlformats.org/drawingml/2006/main" name="Watson_BlueTeal_16x9_Arial_Mac-PC (1)">
  <a:themeElements>
    <a:clrScheme name="Group 1, Grey 70 1">
      <a:dk1>
        <a:srgbClr val="AEAEAE"/>
      </a:dk1>
      <a:lt1>
        <a:srgbClr val="E0E0E0"/>
      </a:lt1>
      <a:dk2>
        <a:srgbClr val="1E1E1E"/>
      </a:dk2>
      <a:lt2>
        <a:srgbClr val="464646"/>
      </a:lt2>
      <a:accent1>
        <a:srgbClr val="5596E6"/>
      </a:accent1>
      <a:accent2>
        <a:srgbClr val="5AAAFA"/>
      </a:accent2>
      <a:accent3>
        <a:srgbClr val="7CC7FF"/>
      </a:accent3>
      <a:accent4>
        <a:srgbClr val="00B4A0"/>
      </a:accent4>
      <a:accent5>
        <a:srgbClr val="41D6C3"/>
      </a:accent5>
      <a:accent6>
        <a:srgbClr val="6EEDD8"/>
      </a:accent6>
      <a:hlink>
        <a:srgbClr val="AEAEAE"/>
      </a:hlink>
      <a:folHlink>
        <a:srgbClr val="E0E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BlueTeal_16x9_Arial_Mac-PC_010617" id="{736AB9C3-8B0F-C140-96E2-A4DE44FF1FF0}" vid="{8EDBC45B-1B23-5F4C-8D6C-B8EEAB59C6E0}"/>
    </a:ext>
  </a:extLst>
</a:theme>
</file>

<file path=ppt/theme/theme2.xml><?xml version="1.0" encoding="utf-8"?>
<a:theme xmlns:a="http://schemas.openxmlformats.org/drawingml/2006/main" name="Watson: Group 1, White 4">
  <a:themeElements>
    <a:clrScheme name="Group 1, White 4">
      <a:dk1>
        <a:srgbClr val="1E1E1E"/>
      </a:dk1>
      <a:lt1>
        <a:srgbClr val="5A5A5A"/>
      </a:lt1>
      <a:dk2>
        <a:srgbClr val="C7C7C7"/>
      </a:dk2>
      <a:lt2>
        <a:srgbClr val="ECECEC"/>
      </a:lt2>
      <a:accent1>
        <a:srgbClr val="5596E6"/>
      </a:accent1>
      <a:accent2>
        <a:srgbClr val="5AAAFA"/>
      </a:accent2>
      <a:accent3>
        <a:srgbClr val="7CC7FF"/>
      </a:accent3>
      <a:accent4>
        <a:srgbClr val="00B4A0"/>
      </a:accent4>
      <a:accent5>
        <a:srgbClr val="41D6C3"/>
      </a:accent5>
      <a:accent6>
        <a:srgbClr val="6EEDD8"/>
      </a:accent6>
      <a:hlink>
        <a:srgbClr val="B3B3B3"/>
      </a:hlink>
      <a:folHlink>
        <a:srgbClr val="E0E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BlueTeal_16x9_Arial_Mac-PC_010617" id="{736AB9C3-8B0F-C140-96E2-A4DE44FF1FF0}" vid="{D56E163A-D4C5-7746-9223-AC05648365C3}"/>
    </a:ext>
  </a:extLst>
</a:theme>
</file>

<file path=ppt/theme/theme3.xml><?xml version="1.0" encoding="utf-8"?>
<a:theme xmlns:a="http://schemas.openxmlformats.org/drawingml/2006/main" name="Watson: Group 1, Teal 70">
  <a:themeElements>
    <a:clrScheme name="Group 1, Teal 70">
      <a:dk1>
        <a:srgbClr val="C0E6FF"/>
      </a:dk1>
      <a:lt1>
        <a:srgbClr val="A7FAE6"/>
      </a:lt1>
      <a:dk2>
        <a:srgbClr val="012B22"/>
      </a:dk2>
      <a:lt2>
        <a:srgbClr val="005448"/>
      </a:lt2>
      <a:accent1>
        <a:srgbClr val="5596E6"/>
      </a:accent1>
      <a:accent2>
        <a:srgbClr val="5AAAFA"/>
      </a:accent2>
      <a:accent3>
        <a:srgbClr val="7CC7FF"/>
      </a:accent3>
      <a:accent4>
        <a:srgbClr val="00B4A0"/>
      </a:accent4>
      <a:accent5>
        <a:srgbClr val="41D6C3"/>
      </a:accent5>
      <a:accent6>
        <a:srgbClr val="6EEDD8"/>
      </a:accent6>
      <a:hlink>
        <a:srgbClr val="AEAEAE"/>
      </a:hlink>
      <a:folHlink>
        <a:srgbClr val="E0E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BlueTeal_16x9_Arial_Mac-PC_010617" id="{736AB9C3-8B0F-C140-96E2-A4DE44FF1FF0}" vid="{8C6DAD2B-E9AC-9F44-93C9-A0247EFB2E0E}"/>
    </a:ext>
  </a:extLst>
</a:theme>
</file>

<file path=ppt/theme/theme4.xml><?xml version="1.0" encoding="utf-8"?>
<a:theme xmlns:a="http://schemas.openxmlformats.org/drawingml/2006/main" name="Watson: Group 1, Blue 70">
  <a:themeElements>
    <a:clrScheme name="Group 1, Blue 70">
      <a:dk1>
        <a:srgbClr val="C0E6FF"/>
      </a:dk1>
      <a:lt1>
        <a:srgbClr val="A7FAE6"/>
      </a:lt1>
      <a:dk2>
        <a:srgbClr val="152935"/>
      </a:dk2>
      <a:lt2>
        <a:srgbClr val="264A60"/>
      </a:lt2>
      <a:accent1>
        <a:srgbClr val="5596E6"/>
      </a:accent1>
      <a:accent2>
        <a:srgbClr val="5AAAFA"/>
      </a:accent2>
      <a:accent3>
        <a:srgbClr val="7CC7FF"/>
      </a:accent3>
      <a:accent4>
        <a:srgbClr val="00B4A0"/>
      </a:accent4>
      <a:accent5>
        <a:srgbClr val="41D6C3"/>
      </a:accent5>
      <a:accent6>
        <a:srgbClr val="6EEDD8"/>
      </a:accent6>
      <a:hlink>
        <a:srgbClr val="AEAEAE"/>
      </a:hlink>
      <a:folHlink>
        <a:srgbClr val="E0E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BlueTeal_16x9_Arial_Mac-PC_010617" id="{736AB9C3-8B0F-C140-96E2-A4DE44FF1FF0}" vid="{FB85549E-812D-1F40-AB9C-9CCC29B3E6E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Kenexa and Watson Talent_widescreen</Template>
  <TotalTime>77</TotalTime>
  <Words>468</Words>
  <Application>Microsoft Office PowerPoint</Application>
  <PresentationFormat>On-screen Show (16:9)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Helvetica</vt:lpstr>
      <vt:lpstr>Watson_BlueTeal_16x9_Arial_Mac-PC (1)</vt:lpstr>
      <vt:lpstr>Watson: Group 1, White 4</vt:lpstr>
      <vt:lpstr>Watson: Group 1, Teal 70</vt:lpstr>
      <vt:lpstr>Watson: Group 1, Blue 70</vt:lpstr>
      <vt:lpstr>IBM Kenexa BrassRing on Cloud Responsive Apply: Talent Gateway Configuration</vt:lpstr>
      <vt:lpstr>Agenda</vt:lpstr>
      <vt:lpstr>Configuration of the Responsive Apply TG</vt:lpstr>
      <vt:lpstr>Steps to Configure the Responsive Talent Gateway</vt:lpstr>
      <vt:lpstr>Responsive Layout Configuration Demo</vt:lpstr>
      <vt:lpstr>Important Note</vt:lpstr>
      <vt:lpstr>Important Note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Goes Here</dc:title>
  <dc:subject/>
  <dc:creator>Niki'Dee Trumble</dc:creator>
  <cp:keywords/>
  <dc:description/>
  <cp:lastModifiedBy>Niki Trumble</cp:lastModifiedBy>
  <cp:revision>18</cp:revision>
  <cp:lastPrinted>2016-09-20T15:33:08Z</cp:lastPrinted>
  <dcterms:created xsi:type="dcterms:W3CDTF">2017-02-22T14:25:02Z</dcterms:created>
  <dcterms:modified xsi:type="dcterms:W3CDTF">2017-10-09T22:48:04Z</dcterms:modified>
  <cp:category/>
</cp:coreProperties>
</file>