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3" r:id="rId1"/>
    <p:sldMasterId id="2147483934" r:id="rId2"/>
    <p:sldMasterId id="2147483982" r:id="rId3"/>
    <p:sldMasterId id="2147483958" r:id="rId4"/>
  </p:sldMasterIdLst>
  <p:notesMasterIdLst>
    <p:notesMasterId r:id="rId18"/>
  </p:notesMasterIdLst>
  <p:handoutMasterIdLst>
    <p:handoutMasterId r:id="rId19"/>
  </p:handoutMasterIdLst>
  <p:sldIdLst>
    <p:sldId id="256" r:id="rId5"/>
    <p:sldId id="308" r:id="rId6"/>
    <p:sldId id="309" r:id="rId7"/>
    <p:sldId id="310" r:id="rId8"/>
    <p:sldId id="311" r:id="rId9"/>
    <p:sldId id="312" r:id="rId10"/>
    <p:sldId id="313" r:id="rId11"/>
    <p:sldId id="314" r:id="rId12"/>
    <p:sldId id="315" r:id="rId13"/>
    <p:sldId id="316" r:id="rId14"/>
    <p:sldId id="318" r:id="rId15"/>
    <p:sldId id="319"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orient="horz" pos="2938">
          <p15:clr>
            <a:srgbClr val="A4A3A4"/>
          </p15:clr>
        </p15:guide>
        <p15:guide id="3" orient="horz" pos="1869">
          <p15:clr>
            <a:srgbClr val="A4A3A4"/>
          </p15:clr>
        </p15:guide>
        <p15:guide id="4" orient="horz" pos="3093">
          <p15:clr>
            <a:srgbClr val="A4A3A4"/>
          </p15:clr>
        </p15:guide>
        <p15:guide id="5" orient="horz" pos="734">
          <p15:clr>
            <a:srgbClr val="A4A3A4"/>
          </p15:clr>
        </p15:guide>
        <p15:guide id="6" orient="horz" pos="143">
          <p15:clr>
            <a:srgbClr val="A4A3A4"/>
          </p15:clr>
        </p15:guide>
        <p15:guide id="7" orient="horz" pos="3022">
          <p15:clr>
            <a:srgbClr val="A4A3A4"/>
          </p15:clr>
        </p15:guide>
        <p15:guide id="8" orient="horz" pos="2439">
          <p15:clr>
            <a:srgbClr val="A4A3A4"/>
          </p15:clr>
        </p15:guide>
        <p15:guide id="9" orient="horz" pos="1298">
          <p15:clr>
            <a:srgbClr val="A4A3A4"/>
          </p15:clr>
        </p15:guide>
        <p15:guide id="10" pos="4702">
          <p15:clr>
            <a:srgbClr val="A4A3A4"/>
          </p15:clr>
        </p15:guide>
        <p15:guide id="11" pos="145">
          <p15:clr>
            <a:srgbClr val="A4A3A4"/>
          </p15:clr>
        </p15:guide>
        <p15:guide id="12" pos="4009">
          <p15:clr>
            <a:srgbClr val="A4A3A4"/>
          </p15:clr>
        </p15:guide>
        <p15:guide id="13" pos="5617">
          <p15:clr>
            <a:srgbClr val="A4A3A4"/>
          </p15:clr>
        </p15:guide>
        <p15:guide id="14" pos="5391">
          <p15:clr>
            <a:srgbClr val="A4A3A4"/>
          </p15:clr>
        </p15:guide>
        <p15:guide id="15" pos="2649">
          <p15:clr>
            <a:srgbClr val="A4A3A4"/>
          </p15:clr>
        </p15:guide>
        <p15:guide id="16" pos="3111">
          <p15:clr>
            <a:srgbClr val="A4A3A4"/>
          </p15:clr>
        </p15:guide>
        <p15:guide id="17" pos="1969">
          <p15:clr>
            <a:srgbClr val="A4A3A4"/>
          </p15:clr>
        </p15:guide>
        <p15:guide id="18" pos="3567">
          <p15:clr>
            <a:srgbClr val="A4A3A4"/>
          </p15:clr>
        </p15:guide>
        <p15:guide id="19" pos="3335">
          <p15:clr>
            <a:srgbClr val="A4A3A4"/>
          </p15:clr>
        </p15:guide>
        <p15:guide id="20" pos="375">
          <p15:clr>
            <a:srgbClr val="A4A3A4"/>
          </p15:clr>
        </p15:guide>
        <p15:guide id="21" pos="2423">
          <p15:clr>
            <a:srgbClr val="A4A3A4"/>
          </p15:clr>
        </p15:guide>
        <p15:guide id="22" pos="1290">
          <p15:clr>
            <a:srgbClr val="A4A3A4"/>
          </p15:clr>
        </p15:guide>
        <p15:guide id="23" pos="1059">
          <p15:clr>
            <a:srgbClr val="A4A3A4"/>
          </p15:clr>
        </p15:guide>
        <p15:guide id="24" pos="833">
          <p15:clr>
            <a:srgbClr val="A4A3A4"/>
          </p15:clr>
        </p15:guide>
        <p15:guide id="25" pos="607">
          <p15:clr>
            <a:srgbClr val="A4A3A4"/>
          </p15:clr>
        </p15:guide>
        <p15:guide id="26" pos="1519">
          <p15:clr>
            <a:srgbClr val="A4A3A4"/>
          </p15:clr>
        </p15:guide>
        <p15:guide id="27" pos="1752">
          <p15:clr>
            <a:srgbClr val="A4A3A4"/>
          </p15:clr>
        </p15:guide>
        <p15:guide id="28" pos="2878">
          <p15:clr>
            <a:srgbClr val="A4A3A4"/>
          </p15:clr>
        </p15:guide>
        <p15:guide id="29" pos="3792">
          <p15:clr>
            <a:srgbClr val="A4A3A4"/>
          </p15:clr>
        </p15:guide>
        <p15:guide id="30" pos="4240">
          <p15:clr>
            <a:srgbClr val="A4A3A4"/>
          </p15:clr>
        </p15:guide>
        <p15:guide id="31" pos="4467">
          <p15:clr>
            <a:srgbClr val="A4A3A4"/>
          </p15:clr>
        </p15:guide>
        <p15:guide id="32" pos="4919">
          <p15:clr>
            <a:srgbClr val="A4A3A4"/>
          </p15:clr>
        </p15:guide>
        <p15:guide id="33" pos="5154">
          <p15:clr>
            <a:srgbClr val="A4A3A4"/>
          </p15:clr>
        </p15:guide>
        <p15:guide id="34" pos="21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A1"/>
    <a:srgbClr val="5596E6"/>
    <a:srgbClr val="959595"/>
    <a:srgbClr val="AEAEAE"/>
    <a:srgbClr val="C7C7C7"/>
    <a:srgbClr val="F9F9F9"/>
    <a:srgbClr val="464646"/>
    <a:srgbClr val="323232"/>
    <a:srgbClr val="1E1E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7" autoAdjust="0"/>
    <p:restoredTop sz="90439" autoAdjust="0"/>
  </p:normalViewPr>
  <p:slideViewPr>
    <p:cSldViewPr snapToGrid="0" snapToObjects="1" showGuides="1">
      <p:cViewPr varScale="1">
        <p:scale>
          <a:sx n="110" d="100"/>
          <a:sy n="110" d="100"/>
        </p:scale>
        <p:origin x="576" y="72"/>
      </p:cViewPr>
      <p:guideLst>
        <p:guide orient="horz" pos="1618"/>
        <p:guide orient="horz" pos="2938"/>
        <p:guide orient="horz" pos="1869"/>
        <p:guide orient="horz" pos="3093"/>
        <p:guide orient="horz" pos="734"/>
        <p:guide orient="horz" pos="143"/>
        <p:guide orient="horz" pos="3022"/>
        <p:guide orient="horz" pos="2439"/>
        <p:guide orient="horz" pos="1298"/>
        <p:guide pos="4702"/>
        <p:guide pos="145"/>
        <p:guide pos="4009"/>
        <p:guide pos="5617"/>
        <p:guide pos="5391"/>
        <p:guide pos="2649"/>
        <p:guide pos="3111"/>
        <p:guide pos="1969"/>
        <p:guide pos="3567"/>
        <p:guide pos="3335"/>
        <p:guide pos="375"/>
        <p:guide pos="2423"/>
        <p:guide pos="1290"/>
        <p:guide pos="1059"/>
        <p:guide pos="833"/>
        <p:guide pos="607"/>
        <p:guide pos="1519"/>
        <p:guide pos="1752"/>
        <p:guide pos="2878"/>
        <p:guide pos="3792"/>
        <p:guide pos="4240"/>
        <p:guide pos="4467"/>
        <p:guide pos="4919"/>
        <p:guide pos="5154"/>
        <p:guide pos="2193"/>
      </p:guideLst>
    </p:cSldViewPr>
  </p:slideViewPr>
  <p:notesTextViewPr>
    <p:cViewPr>
      <p:scale>
        <a:sx n="100" d="100"/>
        <a:sy n="100" d="100"/>
      </p:scale>
      <p:origin x="0" y="0"/>
    </p:cViewPr>
  </p:notesTextViewPr>
  <p:sorterViewPr>
    <p:cViewPr>
      <p:scale>
        <a:sx n="140" d="100"/>
        <a:sy n="140" d="100"/>
      </p:scale>
      <p:origin x="0" y="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98ABAA-88B4-2B47-AB83-605D271CFD6E}" type="datetimeFigureOut">
              <a:rPr lang="en-US" smtClean="0">
                <a:latin typeface="Arial" charset="0"/>
              </a:rPr>
              <a:t>4/21/2017</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9CBB77-6DA5-CE4D-9298-B4CD71DDF6C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2462275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E1DA9B0B-EDC5-3A45-9958-32D2299F5B1A}" type="datetimeFigureOut">
              <a:rPr lang="en-US" smtClean="0"/>
              <a:pPr/>
              <a:t>4/21/2017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20AED143-1506-434C-B47D-CBF33F177BEB}" type="slidenum">
              <a:rPr lang="en-US" smtClean="0"/>
              <a:pPr/>
              <a:t>‹#›</a:t>
            </a:fld>
            <a:endParaRPr lang="en-US" dirty="0"/>
          </a:p>
        </p:txBody>
      </p:sp>
    </p:spTree>
    <p:extLst>
      <p:ext uri="{BB962C8B-B14F-4D97-AF65-F5344CB8AC3E}">
        <p14:creationId xmlns:p14="http://schemas.microsoft.com/office/powerpoint/2010/main" val="3579393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ED143-1506-434C-B47D-CBF33F177BEB}" type="slidenum">
              <a:rPr lang="en-US" smtClean="0"/>
              <a:pPr/>
              <a:t>1</a:t>
            </a:fld>
            <a:endParaRPr lang="en-US" dirty="0"/>
          </a:p>
        </p:txBody>
      </p:sp>
    </p:spTree>
    <p:extLst>
      <p:ext uri="{BB962C8B-B14F-4D97-AF65-F5344CB8AC3E}">
        <p14:creationId xmlns:p14="http://schemas.microsoft.com/office/powerpoint/2010/main" val="373707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chemeClr val="bg1"/>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7" name="Footer Placeholder 6"/>
          <p:cNvSpPr>
            <a:spLocks noGrp="1"/>
          </p:cNvSpPr>
          <p:nvPr>
            <p:ph type="ftr" sz="quarter" idx="13"/>
          </p:nvPr>
        </p:nvSpPr>
        <p:spPr>
          <a:xfrm>
            <a:off x="960120" y="4719968"/>
            <a:ext cx="2895600" cy="201168"/>
          </a:xfrm>
        </p:spPr>
        <p:txBody>
          <a:bodyPr/>
          <a:lstStyle>
            <a:lvl1pPr>
              <a:defRPr>
                <a:latin typeface="Arial"/>
                <a:cs typeface="Arial"/>
              </a:defRPr>
            </a:lvl1pPr>
          </a:lstStyle>
          <a:p>
            <a:r>
              <a:rPr lang="en-US" dirty="0">
                <a:latin typeface="Arial" charset="0"/>
                <a:cs typeface="Arial" charset="0"/>
              </a:rPr>
              <a:t>Presentation</a:t>
            </a:r>
            <a:r>
              <a:rPr lang="de-DE" dirty="0">
                <a:latin typeface="Arial" charset="0"/>
                <a:cs typeface="Arial" charset="0"/>
              </a:rPr>
              <a:t> Title / Date</a:t>
            </a:r>
          </a:p>
        </p:txBody>
      </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890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96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5"/>
          <p:cNvSpPr>
            <a:spLocks noGrp="1"/>
          </p:cNvSpPr>
          <p:nvPr>
            <p:ph type="body" sz="quarter" idx="21"/>
          </p:nvPr>
        </p:nvSpPr>
        <p:spPr>
          <a:xfrm>
            <a:off x="4572000"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5"/>
          <p:cNvSpPr>
            <a:spLocks noGrp="1"/>
          </p:cNvSpPr>
          <p:nvPr>
            <p:ph type="body" sz="quarter" idx="22"/>
          </p:nvPr>
        </p:nvSpPr>
        <p:spPr>
          <a:xfrm>
            <a:off x="6739128"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5"/>
          <p:cNvSpPr>
            <a:spLocks noGrp="1"/>
          </p:cNvSpPr>
          <p:nvPr>
            <p:ph type="body" sz="quarter" idx="24"/>
          </p:nvPr>
        </p:nvSpPr>
        <p:spPr>
          <a:xfrm>
            <a:off x="2414016"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5"/>
          <p:cNvSpPr>
            <a:spLocks noGrp="1"/>
          </p:cNvSpPr>
          <p:nvPr>
            <p:ph type="body" sz="quarter" idx="25"/>
          </p:nvPr>
        </p:nvSpPr>
        <p:spPr>
          <a:xfrm>
            <a:off x="4572000"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5"/>
          <p:cNvSpPr>
            <a:spLocks noGrp="1"/>
          </p:cNvSpPr>
          <p:nvPr>
            <p:ph type="body" sz="quarter" idx="26"/>
          </p:nvPr>
        </p:nvSpPr>
        <p:spPr>
          <a:xfrm>
            <a:off x="6739128"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782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71786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3129776" y="173736"/>
            <a:ext cx="5659806"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88416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757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90653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017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128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8507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0" y="0"/>
            <a:ext cx="4572000" cy="47183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3336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noProof="0" dirty="0"/>
              <a:t>Presentation</a:t>
            </a:r>
            <a:r>
              <a:rPr lang="de-DE" dirty="0"/>
              <a:t> Title / Date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211225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889963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a:t>Click to edit Master title style</a:t>
            </a:r>
            <a:endParaRPr lang="en-US" dirty="0"/>
          </a:p>
        </p:txBody>
      </p:sp>
    </p:spTree>
    <p:extLst>
      <p:ext uri="{BB962C8B-B14F-4D97-AF65-F5344CB8AC3E}">
        <p14:creationId xmlns:p14="http://schemas.microsoft.com/office/powerpoint/2010/main" val="255741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a:t>Click to edit Master title style</a:t>
            </a:r>
            <a:endParaRPr lang="en-US" dirty="0"/>
          </a:p>
        </p:txBody>
      </p:sp>
    </p:spTree>
    <p:extLst>
      <p:ext uri="{BB962C8B-B14F-4D97-AF65-F5344CB8AC3E}">
        <p14:creationId xmlns:p14="http://schemas.microsoft.com/office/powerpoint/2010/main" val="209968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52395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918286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5596E6"/>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5596E6"/>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686025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01B4A1"/>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01B4A1"/>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881874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5596E6"/>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5596E6"/>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849827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4212792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385192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3957424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74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35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918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716134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606752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3104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0434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9202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582663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7466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9" name="Content Placeholder 2"/>
          <p:cNvSpPr>
            <a:spLocks noGrp="1"/>
          </p:cNvSpPr>
          <p:nvPr>
            <p:ph idx="14"/>
          </p:nvPr>
        </p:nvSpPr>
        <p:spPr>
          <a:xfrm>
            <a:off x="4568793" y="1097280"/>
            <a:ext cx="425196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4437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914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461581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3323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3349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744163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891107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745691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1189483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1032655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9364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8" name="Content Placeholder 2"/>
          <p:cNvSpPr>
            <a:spLocks noGrp="1"/>
          </p:cNvSpPr>
          <p:nvPr>
            <p:ph idx="13"/>
          </p:nvPr>
        </p:nvSpPr>
        <p:spPr>
          <a:xfrm>
            <a:off x="6019152"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3126701"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0897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225618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81245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3139922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2933986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440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5844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040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1888539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555651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227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8" name="Content Placeholder 2"/>
          <p:cNvSpPr>
            <a:spLocks noGrp="1"/>
          </p:cNvSpPr>
          <p:nvPr>
            <p:ph idx="13"/>
          </p:nvPr>
        </p:nvSpPr>
        <p:spPr>
          <a:xfrm>
            <a:off x="4563700"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2412942"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6729056"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852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359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1187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686967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058992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1101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574327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9779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6767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80085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05032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6586777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644305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333362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789824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310567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128879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891036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260197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2328868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7230619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58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73736"/>
            <a:ext cx="637691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902520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69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4987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9047527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5640568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566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222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a:t>
            </a:r>
            <a:r>
              <a:rPr lang="en-US" dirty="0" err="1"/>
              <a:t>leel</a:t>
            </a:r>
            <a:endParaRPr lang="en-US" dirty="0"/>
          </a:p>
          <a:p>
            <a:pPr lvl="3"/>
            <a:r>
              <a:rPr lang="en-US" dirty="0"/>
              <a:t>Fourth level</a:t>
            </a:r>
          </a:p>
          <a:p>
            <a:pPr lvl="4"/>
            <a:r>
              <a:rPr lang="en-US" dirty="0"/>
              <a:t>Fifth level</a:t>
            </a:r>
          </a:p>
        </p:txBody>
      </p:sp>
    </p:spTree>
    <p:extLst>
      <p:ext uri="{BB962C8B-B14F-4D97-AF65-F5344CB8AC3E}">
        <p14:creationId xmlns:p14="http://schemas.microsoft.com/office/powerpoint/2010/main" val="7688102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90758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454368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57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73736"/>
            <a:ext cx="3154680" cy="4343400"/>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37957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8331117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51299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051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5131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729801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2436676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29423462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17871726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6161726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6093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2.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pn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heme" Target="../theme/theme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heme" Target="../theme/theme4.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603504" y="4718304"/>
            <a:ext cx="2895600" cy="201168"/>
          </a:xfrm>
          <a:prstGeom prst="rect">
            <a:avLst/>
          </a:prstGeom>
        </p:spPr>
        <p:txBody>
          <a:bodyPr vert="horz" lIns="0" tIns="0" rIns="0" bIns="0" rtlCol="0" anchor="b" anchorCtr="0"/>
          <a:lstStyle>
            <a:lvl1pPr algn="l">
              <a:defRPr sz="500" b="0" i="0">
                <a:solidFill>
                  <a:schemeClr val="tx1">
                    <a:tint val="75000"/>
                  </a:schemeClr>
                </a:solidFill>
                <a:latin typeface="Arial" charset="0"/>
                <a:cs typeface="Arial" charset="0"/>
              </a:defRPr>
            </a:lvl1pPr>
          </a:lstStyle>
          <a:p>
            <a:r>
              <a:rPr lang="en-US" dirty="0"/>
              <a:t>Presentation Title / Date</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chemeClr val="tx1">
                    <a:tint val="75000"/>
                  </a:schemeClr>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595807483"/>
      </p:ext>
    </p:extLst>
  </p:cSld>
  <p:clrMap bg1="lt1" tx1="dk1" bg2="lt2" tx2="dk2" accent1="accent1" accent2="accent2" accent3="accent3" accent4="accent4" accent5="accent5" accent6="accent6" hlink="hlink" folHlink="folHlink"/>
  <p:sldLayoutIdLst>
    <p:sldLayoutId id="2147483764" r:id="rId1"/>
    <p:sldLayoutId id="2147483857" r:id="rId2"/>
    <p:sldLayoutId id="2147483766" r:id="rId3"/>
    <p:sldLayoutId id="2147483784" r:id="rId4"/>
    <p:sldLayoutId id="2147483783" r:id="rId5"/>
    <p:sldLayoutId id="2147483785" r:id="rId6"/>
    <p:sldLayoutId id="2147483854" r:id="rId7"/>
    <p:sldLayoutId id="2147483765" r:id="rId8"/>
    <p:sldLayoutId id="2147483768" r:id="rId9"/>
    <p:sldLayoutId id="2147483789" r:id="rId10"/>
    <p:sldLayoutId id="2147483767" r:id="rId11"/>
    <p:sldLayoutId id="2147483855" r:id="rId12"/>
    <p:sldLayoutId id="2147483853" r:id="rId13"/>
    <p:sldLayoutId id="2147483782" r:id="rId14"/>
    <p:sldLayoutId id="2147483856" r:id="rId15"/>
    <p:sldLayoutId id="2147483787" r:id="rId16"/>
    <p:sldLayoutId id="2147483788" r:id="rId17"/>
    <p:sldLayoutId id="2147483786" r:id="rId18"/>
    <p:sldLayoutId id="2147484006" r:id="rId19"/>
    <p:sldLayoutId id="2147483769" r:id="rId20"/>
    <p:sldLayoutId id="2147483858" r:id="rId21"/>
    <p:sldLayoutId id="2147483770" r:id="rId22"/>
    <p:sldLayoutId id="2147483771" r:id="rId23"/>
    <p:sldLayoutId id="2147483773" r:id="rId24"/>
  </p:sldLayoutIdLst>
  <p:hf hdr="0" dt="0"/>
  <p:txStyles>
    <p:titleStyle>
      <a:lvl1pPr algn="l" defTabSz="457200" rtl="0" eaLnBrk="1" latinLnBrk="0" hangingPunct="1">
        <a:lnSpc>
          <a:spcPct val="100000"/>
        </a:lnSpc>
        <a:spcBef>
          <a:spcPct val="0"/>
        </a:spcBef>
        <a:buNone/>
        <a:defRPr sz="2000" b="0" i="0" kern="1200">
          <a:solidFill>
            <a:schemeClr val="bg1"/>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chemeClr val="bg1"/>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chemeClr val="bg1"/>
                </a:solidFill>
                <a:latin typeface="Arial" charset="0"/>
                <a:cs typeface="Arial" charset="0"/>
              </a:defRPr>
            </a:lvl1pPr>
          </a:lstStyle>
          <a:p>
            <a:fld id="{E4DBDE34-E9B5-E04F-B662-69720E4BCB53}" type="slidenum">
              <a:rPr lang="en-US" smtClean="0"/>
              <a:pPr/>
              <a:t>‹#›</a:t>
            </a:fld>
            <a:endParaRPr lang="en-US" dirty="0"/>
          </a:p>
        </p:txBody>
      </p:sp>
      <p:pic>
        <p:nvPicPr>
          <p:cNvPr id="8" name="Picture 7" descr="WatsonTalentandIBMKenexa_black.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6037590" y="4681279"/>
            <a:ext cx="3106410" cy="375701"/>
          </a:xfrm>
          <a:prstGeom prst="rect">
            <a:avLst/>
          </a:prstGeom>
        </p:spPr>
      </p:pic>
    </p:spTree>
    <p:extLst>
      <p:ext uri="{BB962C8B-B14F-4D97-AF65-F5344CB8AC3E}">
        <p14:creationId xmlns:p14="http://schemas.microsoft.com/office/powerpoint/2010/main" val="3034881242"/>
      </p:ext>
    </p:extLst>
  </p:cSld>
  <p:clrMap bg1="lt1" tx1="dk1" bg2="lt2" tx2="dk2" accent1="accent1" accent2="accent2" accent3="accent3" accent4="accent4" accent5="accent5" accent6="accent6" hlink="hlink" folHlink="folHlink"/>
  <p:sldLayoutIdLst>
    <p:sldLayoutId id="2147483935" r:id="rId1"/>
    <p:sldLayoutId id="2147484011" r:id="rId2"/>
    <p:sldLayoutId id="2147484012"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4007" r:id="rId21"/>
    <p:sldLayoutId id="2147483953" r:id="rId22"/>
    <p:sldLayoutId id="2147483954" r:id="rId23"/>
    <p:sldLayoutId id="2147483955" r:id="rId24"/>
    <p:sldLayoutId id="2147483956" r:id="rId25"/>
    <p:sldLayoutId id="2147483957" r:id="rId26"/>
  </p:sldLayoutIdLst>
  <p:hf hdr="0" dt="0"/>
  <p:txStyles>
    <p:titleStyle>
      <a:lvl1pPr algn="l" defTabSz="457200" rtl="0" eaLnBrk="1" latinLnBrk="0" hangingPunct="1">
        <a:lnSpc>
          <a:spcPct val="100000"/>
        </a:lnSpc>
        <a:spcBef>
          <a:spcPct val="0"/>
        </a:spcBef>
        <a:buNone/>
        <a:defRPr sz="2000" b="0" i="0" kern="1200">
          <a:solidFill>
            <a:schemeClr val="bg1"/>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chemeClr val="bg1"/>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rgbClr val="FFFFFF"/>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547059782"/>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8" r:id="rId19"/>
    <p:sldLayoutId id="2147484001" r:id="rId20"/>
    <p:sldLayoutId id="2147484002" r:id="rId21"/>
    <p:sldLayoutId id="2147484003" r:id="rId22"/>
    <p:sldLayoutId id="2147484004" r:id="rId23"/>
    <p:sldLayoutId id="2147484005" r:id="rId24"/>
  </p:sldLayoutIdLst>
  <p:hf hdr="0" dt="0"/>
  <p:txStyles>
    <p:titleStyle>
      <a:lvl1pPr algn="l" defTabSz="457200" rtl="0" eaLnBrk="1" latinLnBrk="0" hangingPunct="1">
        <a:lnSpc>
          <a:spcPct val="100000"/>
        </a:lnSpc>
        <a:spcBef>
          <a:spcPct val="0"/>
        </a:spcBef>
        <a:buNone/>
        <a:defRPr sz="2000" b="0" i="0" kern="1200">
          <a:solidFill>
            <a:srgbClr val="FFFFFF"/>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rgbClr val="FFFFFF"/>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rgbClr val="FFFFFF"/>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4105299585"/>
      </p:ext>
    </p:extLst>
  </p:cSld>
  <p:clrMap bg1="lt1" tx1="dk1" bg2="lt2" tx2="dk2" accent1="accent1" accent2="accent2" accent3="accent3" accent4="accent4" accent5="accent5" accent6="accent6" hlink="hlink" folHlink="folHlink"/>
  <p:sldLayoutIdLst>
    <p:sldLayoutId id="2147483959" r:id="rId1"/>
    <p:sldLayoutId id="2147484010"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4009" r:id="rId20"/>
    <p:sldLayoutId id="2147483977" r:id="rId21"/>
    <p:sldLayoutId id="2147483978" r:id="rId22"/>
    <p:sldLayoutId id="2147483979" r:id="rId23"/>
    <p:sldLayoutId id="2147483980" r:id="rId24"/>
    <p:sldLayoutId id="2147483981" r:id="rId25"/>
  </p:sldLayoutIdLst>
  <p:hf hdr="0" dt="0"/>
  <p:txStyles>
    <p:titleStyle>
      <a:lvl1pPr algn="l" defTabSz="457200" rtl="0" eaLnBrk="1" latinLnBrk="0" hangingPunct="1">
        <a:lnSpc>
          <a:spcPct val="100000"/>
        </a:lnSpc>
        <a:spcBef>
          <a:spcPct val="0"/>
        </a:spcBef>
        <a:buNone/>
        <a:defRPr sz="2000" b="0" i="0" kern="1200">
          <a:solidFill>
            <a:srgbClr val="FFFFFF"/>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rgbClr val="FFFFFF"/>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359124" y="358112"/>
            <a:ext cx="4297680" cy="1084856"/>
          </a:xfrm>
        </p:spPr>
        <p:txBody>
          <a:bodyPr/>
          <a:lstStyle/>
          <a:p>
            <a:pPr algn="r"/>
            <a:r>
              <a:rPr lang="en-US" dirty="0"/>
              <a:t>IBM Kenexa BrassRing on Cloud</a:t>
            </a:r>
            <a:br>
              <a:rPr lang="en-US" dirty="0"/>
            </a:br>
            <a:r>
              <a:rPr lang="en-US" dirty="0"/>
              <a:t>Responsive Apply: Overview</a:t>
            </a:r>
          </a:p>
        </p:txBody>
      </p:sp>
      <p:sp>
        <p:nvSpPr>
          <p:cNvPr id="5" name="Subtitle 4"/>
          <p:cNvSpPr>
            <a:spLocks noGrp="1"/>
          </p:cNvSpPr>
          <p:nvPr>
            <p:ph type="subTitle" idx="4294967295"/>
          </p:nvPr>
        </p:nvSpPr>
        <p:spPr>
          <a:xfrm>
            <a:off x="5821529" y="1442968"/>
            <a:ext cx="2835275" cy="1600200"/>
          </a:xfrm>
        </p:spPr>
        <p:txBody>
          <a:bodyPr/>
          <a:lstStyle/>
          <a:p>
            <a:pPr algn="r">
              <a:spcBef>
                <a:spcPts val="0"/>
              </a:spcBef>
            </a:pPr>
            <a:r>
              <a:rPr lang="en-US" dirty="0"/>
              <a:t>April 2017</a:t>
            </a:r>
          </a:p>
        </p:txBody>
      </p:sp>
      <p:pic>
        <p:nvPicPr>
          <p:cNvPr id="2" name="Picture 1" descr="IBM_8bar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23" y="4722412"/>
            <a:ext cx="514069" cy="190221"/>
          </a:xfrm>
          <a:prstGeom prst="rect">
            <a:avLst/>
          </a:prstGeom>
        </p:spPr>
      </p:pic>
    </p:spTree>
    <p:extLst>
      <p:ext uri="{BB962C8B-B14F-4D97-AF65-F5344CB8AC3E}">
        <p14:creationId xmlns:p14="http://schemas.microsoft.com/office/powerpoint/2010/main" val="222437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800" dirty="0"/>
              <a:t>Kick-off call:</a:t>
            </a:r>
          </a:p>
          <a:p>
            <a:pPr marL="458788" lvl="1" indent="-285750">
              <a:spcBef>
                <a:spcPts val="0"/>
              </a:spcBef>
              <a:buFont typeface="Courier New" panose="02070309020205020404" pitchFamily="49" charset="0"/>
              <a:buChar char="o"/>
            </a:pPr>
            <a:r>
              <a:rPr lang="en-US" sz="1800" dirty="0"/>
              <a:t>Discuss any configuration items you noticed during prep</a:t>
            </a:r>
          </a:p>
          <a:p>
            <a:pPr marL="458788" lvl="1" indent="-285750">
              <a:spcBef>
                <a:spcPts val="0"/>
              </a:spcBef>
              <a:buFont typeface="Courier New" panose="02070309020205020404" pitchFamily="49" charset="0"/>
              <a:buChar char="o"/>
            </a:pPr>
            <a:r>
              <a:rPr lang="en-US" sz="1800" dirty="0"/>
              <a:t>Discuss roles and responsibilities – including who is responsible for configuration, branding, testing, go-live activities, etc.</a:t>
            </a:r>
          </a:p>
          <a:p>
            <a:pPr marL="458788" lvl="1" indent="-285750">
              <a:spcBef>
                <a:spcPts val="0"/>
              </a:spcBef>
              <a:buFont typeface="Courier New" panose="02070309020205020404" pitchFamily="49" charset="0"/>
              <a:buChar char="o"/>
            </a:pPr>
            <a:r>
              <a:rPr lang="en-US" sz="1800" dirty="0"/>
              <a:t>Discuss high-level timelines</a:t>
            </a:r>
          </a:p>
          <a:p>
            <a:pPr marL="458788" lvl="1" indent="-285750">
              <a:spcBef>
                <a:spcPts val="0"/>
              </a:spcBef>
              <a:buFont typeface="Courier New" panose="02070309020205020404" pitchFamily="49" charset="0"/>
              <a:buChar char="o"/>
            </a:pPr>
            <a:r>
              <a:rPr lang="en-US" sz="1800" dirty="0"/>
              <a:t>Provide design sheet to have the marketing/corporate communications team. Make your legal team aware of the review they will be asked to complete. Start reaching out to your vendors that may be scraping your Talent Gateway(s).</a:t>
            </a:r>
          </a:p>
          <a:p>
            <a:pPr marL="285750" indent="-285750">
              <a:spcBef>
                <a:spcPts val="0"/>
              </a:spcBef>
              <a:buFont typeface="Arial" panose="020B0604020202020204" pitchFamily="34" charset="0"/>
              <a:buChar char="•"/>
            </a:pPr>
            <a:r>
              <a:rPr lang="en-US" sz="1800" dirty="0"/>
              <a:t>Marketing team to provide branding details for Talent Gateways (via the design sheet)</a:t>
            </a:r>
          </a:p>
          <a:p>
            <a:pPr marL="285750" indent="-285750">
              <a:spcBef>
                <a:spcPts val="0"/>
              </a:spcBef>
              <a:buFont typeface="Arial" panose="020B0604020202020204" pitchFamily="34" charset="0"/>
              <a:buChar char="•"/>
            </a:pPr>
            <a:r>
              <a:rPr lang="en-US" sz="1800" dirty="0"/>
              <a:t>IBM team member to enable client setting for Responsive GQ</a:t>
            </a:r>
          </a:p>
          <a:p>
            <a:pPr marL="285750" indent="-285750">
              <a:spcBef>
                <a:spcPts val="0"/>
              </a:spcBef>
              <a:buFont typeface="Arial" panose="020B0604020202020204" pitchFamily="34" charset="0"/>
              <a:buChar char="•"/>
            </a:pPr>
            <a:r>
              <a:rPr lang="en-US" sz="1800" dirty="0"/>
              <a:t>WB Admin/</a:t>
            </a:r>
            <a:r>
              <a:rPr lang="en-US" sz="1800" dirty="0" err="1"/>
              <a:t>IBMer</a:t>
            </a:r>
            <a:r>
              <a:rPr lang="en-US" sz="1800" dirty="0"/>
              <a:t> will complete the initial configuration in Workbench. Additional feedback may be needed by the Recruitment and Marketing teams during configuration.</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10</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Steps to Implement</a:t>
            </a:r>
            <a:endParaRPr lang="en-US" dirty="0">
              <a:solidFill>
                <a:schemeClr val="accent1">
                  <a:lumMod val="50000"/>
                </a:schemeClr>
              </a:solidFill>
            </a:endParaRPr>
          </a:p>
        </p:txBody>
      </p:sp>
    </p:spTree>
    <p:extLst>
      <p:ext uri="{BB962C8B-B14F-4D97-AF65-F5344CB8AC3E}">
        <p14:creationId xmlns:p14="http://schemas.microsoft.com/office/powerpoint/2010/main" val="243047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600" dirty="0"/>
              <a:t>Initial review will be completed by all teams and configuration changes will be completed by the WB Admin.</a:t>
            </a:r>
          </a:p>
          <a:p>
            <a:pPr marL="285750" indent="-285750">
              <a:spcBef>
                <a:spcPts val="0"/>
              </a:spcBef>
              <a:buFont typeface="Arial" panose="020B0604020202020204" pitchFamily="34" charset="0"/>
              <a:buChar char="•"/>
            </a:pPr>
            <a:r>
              <a:rPr lang="en-US" sz="1600" dirty="0"/>
              <a:t>Test </a:t>
            </a:r>
            <a:r>
              <a:rPr lang="en-US" sz="1600" dirty="0" err="1"/>
              <a:t>reqs</a:t>
            </a:r>
            <a:r>
              <a:rPr lang="en-US" sz="1600" dirty="0"/>
              <a:t> should be posted to the Responsive Talent Gateways to allow for testing to occur.</a:t>
            </a:r>
          </a:p>
          <a:p>
            <a:pPr marL="285750" indent="-285750">
              <a:spcBef>
                <a:spcPts val="0"/>
              </a:spcBef>
              <a:buFont typeface="Arial" panose="020B0604020202020204" pitchFamily="34" charset="0"/>
              <a:buChar char="•"/>
            </a:pPr>
            <a:r>
              <a:rPr lang="en-US" sz="1600" dirty="0"/>
              <a:t>User Acceptance Testing</a:t>
            </a:r>
          </a:p>
          <a:p>
            <a:pPr lvl="2">
              <a:spcBef>
                <a:spcPts val="0"/>
              </a:spcBef>
              <a:buFont typeface="Courier New" panose="02070309020205020404" pitchFamily="49" charset="0"/>
              <a:buChar char="o"/>
            </a:pPr>
            <a:r>
              <a:rPr lang="en-US" sz="1600" dirty="0"/>
              <a:t>Recruitment team will be responsible for UAT testing the Responsive Talent Gateways and apply process (Responsive Gateway Questionnaires).</a:t>
            </a:r>
          </a:p>
          <a:p>
            <a:pPr lvl="2">
              <a:spcBef>
                <a:spcPts val="0"/>
              </a:spcBef>
              <a:buFont typeface="Courier New" panose="02070309020205020404" pitchFamily="49" charset="0"/>
              <a:buChar char="o"/>
            </a:pPr>
            <a:r>
              <a:rPr lang="en-US" sz="1600" dirty="0"/>
              <a:t>Marketing/corporate communications team will be responsible for reviewing the branding on the Talent Gateways. (URLs should be sent to these teams for review.)</a:t>
            </a:r>
          </a:p>
          <a:p>
            <a:pPr lvl="2">
              <a:spcBef>
                <a:spcPts val="0"/>
              </a:spcBef>
              <a:buFont typeface="Courier New" panose="02070309020205020404" pitchFamily="49" charset="0"/>
              <a:buChar char="o"/>
            </a:pPr>
            <a:r>
              <a:rPr lang="en-US" sz="1600" dirty="0"/>
              <a:t>Vendors that scrape the Talent Gateway(s) will want to test the Jobs API</a:t>
            </a:r>
          </a:p>
          <a:p>
            <a:pPr lvl="2">
              <a:spcBef>
                <a:spcPts val="0"/>
              </a:spcBef>
              <a:buFont typeface="Courier New" panose="02070309020205020404" pitchFamily="49" charset="0"/>
              <a:buChar char="o"/>
            </a:pPr>
            <a:r>
              <a:rPr lang="en-US" sz="1600" dirty="0"/>
              <a:t>Configuration changes will be completed as needed throughout the UAT step.</a:t>
            </a:r>
          </a:p>
          <a:p>
            <a:pPr lvl="2">
              <a:spcBef>
                <a:spcPts val="0"/>
              </a:spcBef>
              <a:buFont typeface="Courier New" panose="02070309020205020404" pitchFamily="49" charset="0"/>
              <a:buChar char="o"/>
            </a:pPr>
            <a:r>
              <a:rPr lang="en-US" sz="1600" dirty="0"/>
              <a:t>UAT sign-off</a:t>
            </a:r>
          </a:p>
          <a:p>
            <a:pPr lvl="2">
              <a:spcBef>
                <a:spcPts val="0"/>
              </a:spcBef>
              <a:buFont typeface="Courier New" panose="02070309020205020404" pitchFamily="49" charset="0"/>
              <a:buChar char="o"/>
            </a:pPr>
            <a:r>
              <a:rPr lang="en-US" sz="1600" dirty="0"/>
              <a:t>Go-live date is set</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11</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Steps to Implement</a:t>
            </a:r>
            <a:endParaRPr lang="en-US" dirty="0">
              <a:solidFill>
                <a:schemeClr val="accent1">
                  <a:lumMod val="50000"/>
                </a:schemeClr>
              </a:solidFill>
            </a:endParaRPr>
          </a:p>
        </p:txBody>
      </p:sp>
    </p:spTree>
    <p:extLst>
      <p:ext uri="{BB962C8B-B14F-4D97-AF65-F5344CB8AC3E}">
        <p14:creationId xmlns:p14="http://schemas.microsoft.com/office/powerpoint/2010/main" val="143156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600" dirty="0"/>
              <a:t>Go-live</a:t>
            </a:r>
          </a:p>
          <a:p>
            <a:pPr lvl="2">
              <a:spcBef>
                <a:spcPts val="0"/>
              </a:spcBef>
              <a:buFont typeface="Courier New" panose="02070309020205020404" pitchFamily="49" charset="0"/>
              <a:buChar char="o"/>
            </a:pPr>
            <a:r>
              <a:rPr lang="en-US" sz="1600" dirty="0"/>
              <a:t>WB Admin/</a:t>
            </a:r>
            <a:r>
              <a:rPr lang="en-US" sz="1600" dirty="0" err="1"/>
              <a:t>IBMer</a:t>
            </a:r>
            <a:r>
              <a:rPr lang="en-US" sz="1600" dirty="0"/>
              <a:t> will complete configurations in Production. (Example go-live checklist below)</a:t>
            </a:r>
          </a:p>
          <a:p>
            <a:pPr lvl="3">
              <a:spcBef>
                <a:spcPts val="0"/>
              </a:spcBef>
              <a:buFont typeface="Wingdings" panose="05000000000000000000" pitchFamily="2" charset="2"/>
              <a:buChar char="§"/>
            </a:pPr>
            <a:r>
              <a:rPr lang="en-US" sz="1600" dirty="0"/>
              <a:t>(Pre go-live) Enable client setting for Responsive GQs</a:t>
            </a:r>
          </a:p>
          <a:p>
            <a:pPr lvl="3">
              <a:spcBef>
                <a:spcPts val="0"/>
              </a:spcBef>
              <a:buFont typeface="Wingdings" panose="05000000000000000000" pitchFamily="2" charset="2"/>
              <a:buChar char="§"/>
            </a:pPr>
            <a:r>
              <a:rPr lang="en-US" sz="1600" dirty="0"/>
              <a:t>(Pre go-live) Move Responsive GQs to Production</a:t>
            </a:r>
          </a:p>
          <a:p>
            <a:pPr lvl="3">
              <a:spcBef>
                <a:spcPts val="0"/>
              </a:spcBef>
              <a:buFont typeface="Wingdings" panose="05000000000000000000" pitchFamily="2" charset="2"/>
              <a:buChar char="§"/>
            </a:pPr>
            <a:r>
              <a:rPr lang="en-US" sz="1600" dirty="0"/>
              <a:t>(Pre go-live) Configure Responsive Layout Page in WB</a:t>
            </a:r>
          </a:p>
          <a:p>
            <a:pPr lvl="3">
              <a:spcBef>
                <a:spcPts val="0"/>
              </a:spcBef>
              <a:buFont typeface="Wingdings" panose="05000000000000000000" pitchFamily="2" charset="2"/>
              <a:buChar char="§"/>
            </a:pPr>
            <a:r>
              <a:rPr lang="en-US" sz="1600" dirty="0"/>
              <a:t>(Day of go-live) Enable TG settings (Responsive Setting, </a:t>
            </a:r>
            <a:r>
              <a:rPr lang="en-US" sz="1600" dirty="0" err="1"/>
              <a:t>etc</a:t>
            </a:r>
            <a:r>
              <a:rPr lang="en-US" sz="1600" dirty="0"/>
              <a:t>)</a:t>
            </a:r>
          </a:p>
          <a:p>
            <a:pPr lvl="3">
              <a:spcBef>
                <a:spcPts val="0"/>
              </a:spcBef>
              <a:buFont typeface="Wingdings" panose="05000000000000000000" pitchFamily="2" charset="2"/>
              <a:buChar char="§"/>
            </a:pPr>
            <a:r>
              <a:rPr lang="en-US" sz="1600" dirty="0"/>
              <a:t>(Day of go-live) Activate GQs (Update associations if the client is already using GQs)</a:t>
            </a:r>
          </a:p>
          <a:p>
            <a:pPr lvl="3">
              <a:spcBef>
                <a:spcPts val="0"/>
              </a:spcBef>
              <a:buFont typeface="Wingdings" panose="05000000000000000000" pitchFamily="2" charset="2"/>
              <a:buChar char="§"/>
            </a:pPr>
            <a:r>
              <a:rPr lang="en-US" sz="1600" dirty="0"/>
              <a:t>(Day of go-live) Remove Default Questions (if needed)</a:t>
            </a:r>
          </a:p>
          <a:p>
            <a:pPr lvl="3">
              <a:spcBef>
                <a:spcPts val="0"/>
              </a:spcBef>
              <a:buFont typeface="Wingdings" panose="05000000000000000000" pitchFamily="2" charset="2"/>
              <a:buChar char="§"/>
            </a:pPr>
            <a:r>
              <a:rPr lang="en-US" sz="1600" dirty="0"/>
              <a:t>(Day of go-live) Configure branding in Visual Branding Tool</a:t>
            </a:r>
          </a:p>
          <a:p>
            <a:pPr lvl="3">
              <a:spcBef>
                <a:spcPts val="0"/>
              </a:spcBef>
              <a:buFont typeface="Wingdings" panose="05000000000000000000" pitchFamily="2" charset="2"/>
              <a:buChar char="§"/>
            </a:pPr>
            <a:r>
              <a:rPr lang="en-US" sz="1600" dirty="0"/>
              <a:t>(Day of go-live) Refresh/Repost </a:t>
            </a:r>
            <a:r>
              <a:rPr lang="en-US" sz="1600" dirty="0" err="1"/>
              <a:t>reqs</a:t>
            </a:r>
            <a:r>
              <a:rPr lang="en-US" sz="1600" dirty="0"/>
              <a:t> postings</a:t>
            </a:r>
          </a:p>
          <a:p>
            <a:pPr marL="458788" lvl="1" indent="-285750">
              <a:spcBef>
                <a:spcPts val="0"/>
              </a:spcBef>
              <a:buFont typeface="Courier New" panose="02070309020205020404" pitchFamily="49" charset="0"/>
              <a:buChar char="o"/>
            </a:pPr>
            <a:r>
              <a:rPr lang="en-US" sz="1600" dirty="0"/>
              <a:t>Client’s marketing/corporate communications teams will complete URL changes if necessary. </a:t>
            </a:r>
          </a:p>
          <a:p>
            <a:pPr marL="458788" lvl="1" indent="-285750">
              <a:spcBef>
                <a:spcPts val="0"/>
              </a:spcBef>
              <a:buFont typeface="Courier New" panose="02070309020205020404" pitchFamily="49" charset="0"/>
              <a:buChar char="o"/>
            </a:pPr>
            <a:r>
              <a:rPr lang="en-US" sz="1600" dirty="0"/>
              <a:t>Vendor(s) start utilizing the jobs API to pull jobs.</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12</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Steps to Implement</a:t>
            </a:r>
            <a:endParaRPr lang="en-US" dirty="0">
              <a:solidFill>
                <a:schemeClr val="accent1">
                  <a:lumMod val="50000"/>
                </a:schemeClr>
              </a:solidFill>
            </a:endParaRPr>
          </a:p>
        </p:txBody>
      </p:sp>
    </p:spTree>
    <p:extLst>
      <p:ext uri="{BB962C8B-B14F-4D97-AF65-F5344CB8AC3E}">
        <p14:creationId xmlns:p14="http://schemas.microsoft.com/office/powerpoint/2010/main" val="386926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13</a:t>
            </a:fld>
            <a:endParaRPr lang="en-US" dirty="0"/>
          </a:p>
        </p:txBody>
      </p:sp>
      <p:sp>
        <p:nvSpPr>
          <p:cNvPr id="6" name="Content Placeholder 5"/>
          <p:cNvSpPr>
            <a:spLocks noGrp="1"/>
          </p:cNvSpPr>
          <p:nvPr>
            <p:ph idx="14"/>
          </p:nvPr>
        </p:nvSpPr>
        <p:spPr>
          <a:xfrm>
            <a:off x="228599" y="1731818"/>
            <a:ext cx="8672945" cy="505691"/>
          </a:xfrm>
        </p:spPr>
        <p:txBody>
          <a:bodyPr/>
          <a:lstStyle/>
          <a:p>
            <a:pPr algn="ctr"/>
            <a:r>
              <a:rPr lang="en-US" dirty="0">
                <a:solidFill>
                  <a:srgbClr val="FFFFFF"/>
                </a:solidFill>
              </a:rPr>
              <a:t>Thanks for watching!</a:t>
            </a:r>
            <a:endParaRPr lang="en-US" baseline="30000" dirty="0">
              <a:solidFill>
                <a:srgbClr val="FFFFFF"/>
              </a:solidFill>
            </a:endParaRPr>
          </a:p>
        </p:txBody>
      </p:sp>
    </p:spTree>
    <p:extLst>
      <p:ext uri="{BB962C8B-B14F-4D97-AF65-F5344CB8AC3E}">
        <p14:creationId xmlns:p14="http://schemas.microsoft.com/office/powerpoint/2010/main" val="82422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800" dirty="0"/>
              <a:t>What is Responsive Design</a:t>
            </a:r>
          </a:p>
          <a:p>
            <a:pPr marL="285750" indent="-285750">
              <a:spcBef>
                <a:spcPts val="0"/>
              </a:spcBef>
              <a:buFont typeface="Arial" panose="020B0604020202020204" pitchFamily="34" charset="0"/>
              <a:buChar char="•"/>
            </a:pPr>
            <a:r>
              <a:rPr lang="en-US" sz="1800" dirty="0"/>
              <a:t>Why implement Responsive Apply</a:t>
            </a:r>
          </a:p>
          <a:p>
            <a:pPr marL="285750" indent="-285750">
              <a:spcBef>
                <a:spcPts val="0"/>
              </a:spcBef>
              <a:buFont typeface="Arial" panose="020B0604020202020204" pitchFamily="34" charset="0"/>
              <a:buChar char="•"/>
            </a:pPr>
            <a:r>
              <a:rPr lang="en-US" sz="1800" dirty="0"/>
              <a:t>Key Features</a:t>
            </a:r>
          </a:p>
          <a:p>
            <a:pPr marL="285750" indent="-285750">
              <a:spcBef>
                <a:spcPts val="0"/>
              </a:spcBef>
              <a:buFont typeface="Arial" panose="020B0604020202020204" pitchFamily="34" charset="0"/>
              <a:buChar char="•"/>
            </a:pPr>
            <a:r>
              <a:rPr lang="en-US" sz="1800" dirty="0"/>
              <a:t>Estimate Project Timeline</a:t>
            </a:r>
          </a:p>
          <a:p>
            <a:pPr marL="285750" indent="-285750">
              <a:spcBef>
                <a:spcPts val="0"/>
              </a:spcBef>
              <a:buFont typeface="Arial" panose="020B0604020202020204" pitchFamily="34" charset="0"/>
              <a:buChar char="•"/>
            </a:pPr>
            <a:r>
              <a:rPr lang="en-US" sz="1800" dirty="0"/>
              <a:t>Preparation</a:t>
            </a:r>
          </a:p>
          <a:p>
            <a:pPr marL="285750" indent="-285750">
              <a:spcBef>
                <a:spcPts val="0"/>
              </a:spcBef>
              <a:buFont typeface="Arial" panose="020B0604020202020204" pitchFamily="34" charset="0"/>
              <a:buChar char="•"/>
            </a:pPr>
            <a:r>
              <a:rPr lang="en-US" sz="1800" dirty="0"/>
              <a:t>Roles and Responsibilities</a:t>
            </a:r>
          </a:p>
          <a:p>
            <a:pPr marL="285750" indent="-285750">
              <a:spcBef>
                <a:spcPts val="0"/>
              </a:spcBef>
              <a:buFont typeface="Arial" panose="020B0604020202020204" pitchFamily="34" charset="0"/>
              <a:buChar char="•"/>
            </a:pPr>
            <a:r>
              <a:rPr lang="en-US" sz="1800" dirty="0"/>
              <a:t>Steps to Implement </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2</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Agenda</a:t>
            </a:r>
          </a:p>
        </p:txBody>
      </p:sp>
    </p:spTree>
    <p:extLst>
      <p:ext uri="{BB962C8B-B14F-4D97-AF65-F5344CB8AC3E}">
        <p14:creationId xmlns:p14="http://schemas.microsoft.com/office/powerpoint/2010/main" val="165049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r>
              <a:rPr lang="en-US" sz="1800" dirty="0"/>
              <a:t>Responsive design means that the functionality is the same on any device, there are no missing or reduced features between the desktop and mobile experiences.</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3</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What is Responsive Design?</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8857" y="1512173"/>
            <a:ext cx="5696336" cy="303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309" y="1381081"/>
            <a:ext cx="1829843" cy="362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23517" y="1907451"/>
            <a:ext cx="1443483" cy="260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a:cxnSpLocks/>
          </p:cNvCxnSpPr>
          <p:nvPr/>
        </p:nvCxnSpPr>
        <p:spPr>
          <a:xfrm flipH="1">
            <a:off x="2286001" y="1871809"/>
            <a:ext cx="1066799" cy="5804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a:cxnSpLocks/>
          </p:cNvCxnSpPr>
          <p:nvPr/>
        </p:nvCxnSpPr>
        <p:spPr>
          <a:xfrm flipH="1">
            <a:off x="2351917" y="2975782"/>
            <a:ext cx="1074044" cy="556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flipH="1">
            <a:off x="2351916" y="3187773"/>
            <a:ext cx="5746066" cy="7761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Rounded Rectangle 11"/>
          <p:cNvSpPr/>
          <p:nvPr/>
        </p:nvSpPr>
        <p:spPr>
          <a:xfrm>
            <a:off x="1240604" y="2217965"/>
            <a:ext cx="1249243" cy="502954"/>
          </a:xfrm>
          <a:prstGeom prst="round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200"/>
          </a:p>
        </p:txBody>
      </p:sp>
      <p:sp>
        <p:nvSpPr>
          <p:cNvPr id="14" name="Rounded Rectangle 12"/>
          <p:cNvSpPr/>
          <p:nvPr/>
        </p:nvSpPr>
        <p:spPr>
          <a:xfrm>
            <a:off x="1249233" y="2831604"/>
            <a:ext cx="1327712" cy="875332"/>
          </a:xfrm>
          <a:prstGeom prst="round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200"/>
          </a:p>
        </p:txBody>
      </p:sp>
      <p:sp>
        <p:nvSpPr>
          <p:cNvPr id="15" name="Rounded Rectangle 13"/>
          <p:cNvSpPr/>
          <p:nvPr/>
        </p:nvSpPr>
        <p:spPr>
          <a:xfrm>
            <a:off x="1260036" y="3817621"/>
            <a:ext cx="1229812" cy="411392"/>
          </a:xfrm>
          <a:prstGeom prst="round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200"/>
          </a:p>
        </p:txBody>
      </p:sp>
    </p:spTree>
    <p:extLst>
      <p:ext uri="{BB962C8B-B14F-4D97-AF65-F5344CB8AC3E}">
        <p14:creationId xmlns:p14="http://schemas.microsoft.com/office/powerpoint/2010/main" val="346740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r>
              <a:rPr lang="en-US" sz="1800" dirty="0"/>
              <a:t>The new responsive apply modernizes and streamlines your application process. It provides your candidates with a mobile experience that does not differ from their phone, tablet, or desktop. The user interface is clean, easy to use, and can be customized by your organization to match your corporate branding needs.</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4</a:t>
            </a:fld>
            <a:endParaRPr lang="en-US" noProof="0"/>
          </a:p>
        </p:txBody>
      </p:sp>
      <p:sp>
        <p:nvSpPr>
          <p:cNvPr id="5" name="Title 4"/>
          <p:cNvSpPr>
            <a:spLocks noGrp="1"/>
          </p:cNvSpPr>
          <p:nvPr>
            <p:ph type="title"/>
          </p:nvPr>
        </p:nvSpPr>
        <p:spPr>
          <a:xfrm>
            <a:off x="228600" y="173736"/>
            <a:ext cx="5444836" cy="463573"/>
          </a:xfrm>
        </p:spPr>
        <p:txBody>
          <a:bodyPr/>
          <a:lstStyle/>
          <a:p>
            <a:r>
              <a:rPr lang="en-US" dirty="0">
                <a:solidFill>
                  <a:schemeClr val="accent1">
                    <a:lumMod val="50000"/>
                  </a:schemeClr>
                </a:solidFill>
              </a:rPr>
              <a:t>Why would you implement Responsive Apply?</a:t>
            </a:r>
          </a:p>
        </p:txBody>
      </p:sp>
    </p:spTree>
    <p:extLst>
      <p:ext uri="{BB962C8B-B14F-4D97-AF65-F5344CB8AC3E}">
        <p14:creationId xmlns:p14="http://schemas.microsoft.com/office/powerpoint/2010/main" val="80406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noProof="0" smtClean="0"/>
              <a:t>5</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Key Features</a:t>
            </a:r>
          </a:p>
        </p:txBody>
      </p:sp>
      <p:pic>
        <p:nvPicPr>
          <p:cNvPr id="6" name="pasted-im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8502" y="1285268"/>
            <a:ext cx="3799600" cy="211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Rectangle 5"/>
          <p:cNvSpPr>
            <a:spLocks noChangeArrowheads="1"/>
          </p:cNvSpPr>
          <p:nvPr/>
        </p:nvSpPr>
        <p:spPr bwMode="auto">
          <a:xfrm>
            <a:off x="1824090" y="651154"/>
            <a:ext cx="3170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FFC000"/>
                </a:solidFill>
              </a:rPr>
              <a:t>Completion of full application on any device: smartphones, tablets, desktops, etc. </a:t>
            </a:r>
          </a:p>
        </p:txBody>
      </p:sp>
      <p:sp>
        <p:nvSpPr>
          <p:cNvPr id="14" name="Rectangle 10"/>
          <p:cNvSpPr>
            <a:spLocks noChangeArrowheads="1"/>
          </p:cNvSpPr>
          <p:nvPr/>
        </p:nvSpPr>
        <p:spPr bwMode="auto">
          <a:xfrm>
            <a:off x="1063044" y="3757607"/>
            <a:ext cx="28647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00B050"/>
                </a:solidFill>
              </a:rPr>
              <a:t>Use previous answers from a previous application to reduce re-entering the </a:t>
            </a:r>
          </a:p>
          <a:p>
            <a:pPr latinLnBrk="1"/>
            <a:r>
              <a:rPr lang="en-US" altLang="en-US" sz="1200" dirty="0">
                <a:solidFill>
                  <a:srgbClr val="00B050"/>
                </a:solidFill>
              </a:rPr>
              <a:t>same data</a:t>
            </a:r>
          </a:p>
        </p:txBody>
      </p:sp>
      <p:sp>
        <p:nvSpPr>
          <p:cNvPr id="15" name="Rectangle 11"/>
          <p:cNvSpPr>
            <a:spLocks noChangeArrowheads="1"/>
          </p:cNvSpPr>
          <p:nvPr/>
        </p:nvSpPr>
        <p:spPr bwMode="auto">
          <a:xfrm>
            <a:off x="6381933" y="3440554"/>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00B050"/>
                </a:solidFill>
              </a:rPr>
              <a:t>CSS capabilities to brand and </a:t>
            </a:r>
          </a:p>
          <a:p>
            <a:pPr latinLnBrk="1"/>
            <a:r>
              <a:rPr lang="en-US" altLang="en-US" sz="1200" dirty="0">
                <a:solidFill>
                  <a:srgbClr val="00B050"/>
                </a:solidFill>
              </a:rPr>
              <a:t>customize the site</a:t>
            </a:r>
          </a:p>
        </p:txBody>
      </p:sp>
      <p:sp>
        <p:nvSpPr>
          <p:cNvPr id="16" name="Rectangle 12"/>
          <p:cNvSpPr>
            <a:spLocks noChangeArrowheads="1"/>
          </p:cNvSpPr>
          <p:nvPr/>
        </p:nvSpPr>
        <p:spPr bwMode="auto">
          <a:xfrm>
            <a:off x="6599603" y="2647982"/>
            <a:ext cx="18406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FFC000"/>
                </a:solidFill>
              </a:rPr>
              <a:t>Collapsible in-line text</a:t>
            </a:r>
          </a:p>
        </p:txBody>
      </p:sp>
      <p:sp>
        <p:nvSpPr>
          <p:cNvPr id="17" name="Rectangle 13"/>
          <p:cNvSpPr>
            <a:spLocks noChangeArrowheads="1"/>
          </p:cNvSpPr>
          <p:nvPr/>
        </p:nvSpPr>
        <p:spPr bwMode="auto">
          <a:xfrm>
            <a:off x="6599603" y="1851937"/>
            <a:ext cx="2198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0070C0"/>
                </a:solidFill>
              </a:rPr>
              <a:t>Question branching </a:t>
            </a:r>
          </a:p>
          <a:p>
            <a:pPr latinLnBrk="1"/>
            <a:r>
              <a:rPr lang="en-US" altLang="en-US" sz="1200" dirty="0">
                <a:solidFill>
                  <a:srgbClr val="0070C0"/>
                </a:solidFill>
              </a:rPr>
              <a:t>within the same page</a:t>
            </a:r>
          </a:p>
        </p:txBody>
      </p:sp>
      <p:sp>
        <p:nvSpPr>
          <p:cNvPr id="18" name="Rectangle 14"/>
          <p:cNvSpPr>
            <a:spLocks noChangeArrowheads="1"/>
          </p:cNvSpPr>
          <p:nvPr/>
        </p:nvSpPr>
        <p:spPr bwMode="auto">
          <a:xfrm>
            <a:off x="6707102" y="999177"/>
            <a:ext cx="2222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00B0F0"/>
                </a:solidFill>
              </a:rPr>
              <a:t>Use cloud accounts or device </a:t>
            </a:r>
          </a:p>
          <a:p>
            <a:pPr latinLnBrk="1"/>
            <a:r>
              <a:rPr lang="en-US" altLang="en-US" sz="1200" dirty="0">
                <a:solidFill>
                  <a:srgbClr val="00B0F0"/>
                </a:solidFill>
              </a:rPr>
              <a:t>browsing to upload resume </a:t>
            </a:r>
          </a:p>
          <a:p>
            <a:pPr latinLnBrk="1"/>
            <a:r>
              <a:rPr lang="en-US" altLang="en-US" sz="1200" dirty="0">
                <a:solidFill>
                  <a:srgbClr val="00B0F0"/>
                </a:solidFill>
              </a:rPr>
              <a:t>&amp; cover letter</a:t>
            </a:r>
          </a:p>
        </p:txBody>
      </p:sp>
      <p:sp>
        <p:nvSpPr>
          <p:cNvPr id="19" name="Rectangle 15"/>
          <p:cNvSpPr>
            <a:spLocks noChangeArrowheads="1"/>
          </p:cNvSpPr>
          <p:nvPr/>
        </p:nvSpPr>
        <p:spPr bwMode="auto">
          <a:xfrm>
            <a:off x="5285874" y="608513"/>
            <a:ext cx="264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00B050"/>
                </a:solidFill>
              </a:rPr>
              <a:t>Use social media accounts to create or upload profiles</a:t>
            </a:r>
          </a:p>
        </p:txBody>
      </p:sp>
      <p:sp>
        <p:nvSpPr>
          <p:cNvPr id="21" name="Rectangle 6"/>
          <p:cNvSpPr>
            <a:spLocks noChangeArrowheads="1"/>
          </p:cNvSpPr>
          <p:nvPr/>
        </p:nvSpPr>
        <p:spPr bwMode="auto">
          <a:xfrm>
            <a:off x="380438" y="1250786"/>
            <a:ext cx="2030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00B050"/>
                </a:solidFill>
              </a:rPr>
              <a:t>Estimated time to complete </a:t>
            </a:r>
          </a:p>
          <a:p>
            <a:pPr latinLnBrk="1"/>
            <a:r>
              <a:rPr lang="en-US" altLang="en-US" sz="1200" dirty="0">
                <a:solidFill>
                  <a:srgbClr val="00B050"/>
                </a:solidFill>
              </a:rPr>
              <a:t>the application</a:t>
            </a:r>
          </a:p>
        </p:txBody>
      </p:sp>
      <p:sp>
        <p:nvSpPr>
          <p:cNvPr id="22" name="Rectangle 7"/>
          <p:cNvSpPr>
            <a:spLocks noChangeArrowheads="1"/>
          </p:cNvSpPr>
          <p:nvPr/>
        </p:nvSpPr>
        <p:spPr bwMode="auto">
          <a:xfrm>
            <a:off x="774820" y="1902585"/>
            <a:ext cx="1414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00B0F0"/>
                </a:solidFill>
              </a:rPr>
              <a:t>Progress bar</a:t>
            </a:r>
          </a:p>
        </p:txBody>
      </p:sp>
      <p:sp>
        <p:nvSpPr>
          <p:cNvPr id="23" name="Rectangle 8"/>
          <p:cNvSpPr>
            <a:spLocks noChangeArrowheads="1"/>
          </p:cNvSpPr>
          <p:nvPr/>
        </p:nvSpPr>
        <p:spPr bwMode="auto">
          <a:xfrm>
            <a:off x="235135" y="2463317"/>
            <a:ext cx="2320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spcBef>
                <a:spcPts val="0"/>
              </a:spcBef>
            </a:pPr>
            <a:r>
              <a:rPr lang="en-US" altLang="en-US" sz="1200" dirty="0" err="1">
                <a:solidFill>
                  <a:srgbClr val="0070C0"/>
                </a:solidFill>
              </a:rPr>
              <a:t>Autosaves</a:t>
            </a:r>
            <a:r>
              <a:rPr lang="en-US" altLang="en-US" sz="1200" dirty="0">
                <a:solidFill>
                  <a:srgbClr val="0070C0"/>
                </a:solidFill>
              </a:rPr>
              <a:t> as you progress </a:t>
            </a:r>
          </a:p>
          <a:p>
            <a:pPr latinLnBrk="1">
              <a:spcBef>
                <a:spcPts val="0"/>
              </a:spcBef>
            </a:pPr>
            <a:r>
              <a:rPr lang="en-US" altLang="en-US" sz="1200" dirty="0">
                <a:solidFill>
                  <a:srgbClr val="0070C0"/>
                </a:solidFill>
              </a:rPr>
              <a:t>through the application via continue button</a:t>
            </a:r>
          </a:p>
        </p:txBody>
      </p:sp>
      <p:sp>
        <p:nvSpPr>
          <p:cNvPr id="24" name="Rectangle 9"/>
          <p:cNvSpPr>
            <a:spLocks noChangeArrowheads="1"/>
          </p:cNvSpPr>
          <p:nvPr/>
        </p:nvSpPr>
        <p:spPr bwMode="auto">
          <a:xfrm>
            <a:off x="629068" y="3302055"/>
            <a:ext cx="1720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FFC000"/>
                </a:solidFill>
              </a:rPr>
              <a:t>Global University list</a:t>
            </a:r>
          </a:p>
        </p:txBody>
      </p:sp>
      <p:sp>
        <p:nvSpPr>
          <p:cNvPr id="25" name="Rectangle 7"/>
          <p:cNvSpPr>
            <a:spLocks noChangeArrowheads="1"/>
          </p:cNvSpPr>
          <p:nvPr/>
        </p:nvSpPr>
        <p:spPr bwMode="auto">
          <a:xfrm>
            <a:off x="4110266" y="3799824"/>
            <a:ext cx="215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atinLnBrk="1"/>
            <a:r>
              <a:rPr lang="en-US" altLang="en-US" sz="1200" dirty="0">
                <a:solidFill>
                  <a:srgbClr val="00B0F0"/>
                </a:solidFill>
              </a:rPr>
              <a:t>Responsive Candidate Zone</a:t>
            </a:r>
          </a:p>
        </p:txBody>
      </p:sp>
    </p:spTree>
    <p:extLst>
      <p:ext uri="{BB962C8B-B14F-4D97-AF65-F5344CB8AC3E}">
        <p14:creationId xmlns:p14="http://schemas.microsoft.com/office/powerpoint/2010/main" val="84318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6757" y="879764"/>
            <a:ext cx="3612814" cy="3241992"/>
          </a:xfrm>
        </p:spPr>
        <p:txBody>
          <a:bodyPr/>
          <a:lstStyle/>
          <a:p>
            <a:pPr>
              <a:spcBef>
                <a:spcPts val="0"/>
              </a:spcBef>
            </a:pPr>
            <a:r>
              <a:rPr lang="en-US" sz="1300" dirty="0"/>
              <a:t>Progress bar shows how far along you are in the application (calculated by # of  pages already completed / total # of pages).</a:t>
            </a:r>
          </a:p>
          <a:p>
            <a:pPr>
              <a:spcBef>
                <a:spcPts val="0"/>
              </a:spcBef>
            </a:pPr>
            <a:endParaRPr lang="en-US" sz="1300" dirty="0"/>
          </a:p>
          <a:p>
            <a:pPr>
              <a:spcBef>
                <a:spcPts val="0"/>
              </a:spcBef>
            </a:pPr>
            <a:r>
              <a:rPr lang="en-US" sz="1300" dirty="0"/>
              <a:t>Estimate completion time: WB Admin can type in the estimated time, OR leave blank to have system calculate (much more accurate).</a:t>
            </a:r>
          </a:p>
          <a:p>
            <a:pPr>
              <a:spcBef>
                <a:spcPts val="0"/>
              </a:spcBef>
            </a:pPr>
            <a:endParaRPr lang="en-US" sz="1300" dirty="0"/>
          </a:p>
          <a:p>
            <a:pPr>
              <a:spcBef>
                <a:spcPts val="0"/>
              </a:spcBef>
            </a:pPr>
            <a:r>
              <a:rPr lang="en-US" sz="1300" dirty="0"/>
              <a:t>Every time the candidate presses ‘Save and finish later’ the progress and any work done on that page is saved automatically. Candidates can resume at a later time, on a different device if they choose. Candidates can review and edit their application before submittal.</a:t>
            </a:r>
          </a:p>
          <a:p>
            <a:pPr>
              <a:spcBef>
                <a:spcPts val="0"/>
              </a:spcBef>
            </a:pPr>
            <a:endParaRPr lang="en-US" sz="1300" dirty="0"/>
          </a:p>
          <a:p>
            <a:pPr>
              <a:spcBef>
                <a:spcPts val="0"/>
              </a:spcBef>
            </a:pPr>
            <a:r>
              <a:rPr lang="en-US" sz="1300" dirty="0"/>
              <a:t>Candidates can review and edit their application before submittal </a:t>
            </a:r>
          </a:p>
          <a:p>
            <a:pPr>
              <a:spcBef>
                <a:spcPts val="0"/>
              </a:spcBef>
            </a:pPr>
            <a:r>
              <a:rPr lang="en-US" sz="1300" dirty="0"/>
              <a:t> </a:t>
            </a:r>
          </a:p>
          <a:p>
            <a:pPr>
              <a:spcBef>
                <a:spcPts val="0"/>
              </a:spcBef>
            </a:pPr>
            <a:endParaRPr lang="en-US" sz="13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6</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Key Features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75451"/>
            <a:ext cx="2013470" cy="340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7332" y="879764"/>
            <a:ext cx="2295647" cy="34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cxnSpLocks/>
          </p:cNvCxnSpPr>
          <p:nvPr/>
        </p:nvCxnSpPr>
        <p:spPr>
          <a:xfrm flipH="1">
            <a:off x="1780044" y="1046018"/>
            <a:ext cx="748411" cy="66413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cxnSpLocks/>
          </p:cNvCxnSpPr>
          <p:nvPr/>
        </p:nvCxnSpPr>
        <p:spPr>
          <a:xfrm flipH="1">
            <a:off x="1721743" y="1842655"/>
            <a:ext cx="806712" cy="46172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cxnSpLocks/>
          </p:cNvCxnSpPr>
          <p:nvPr/>
        </p:nvCxnSpPr>
        <p:spPr>
          <a:xfrm flipH="1">
            <a:off x="1838347" y="2642523"/>
            <a:ext cx="690108" cy="36768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cxnSpLocks/>
          </p:cNvCxnSpPr>
          <p:nvPr/>
        </p:nvCxnSpPr>
        <p:spPr>
          <a:xfrm flipV="1">
            <a:off x="6019800" y="2777836"/>
            <a:ext cx="595745" cy="107003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388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noProof="0" smtClean="0"/>
              <a:t>7</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Estimate Project Timeline</a:t>
            </a:r>
          </a:p>
        </p:txBody>
      </p:sp>
      <p:graphicFrame>
        <p:nvGraphicFramePr>
          <p:cNvPr id="7" name="Table 6"/>
          <p:cNvGraphicFramePr>
            <a:graphicFrameLocks noGrp="1"/>
          </p:cNvGraphicFramePr>
          <p:nvPr>
            <p:extLst>
              <p:ext uri="{D42A27DB-BD31-4B8C-83A1-F6EECF244321}">
                <p14:modId xmlns:p14="http://schemas.microsoft.com/office/powerpoint/2010/main" val="1164039244"/>
              </p:ext>
            </p:extLst>
          </p:nvPr>
        </p:nvGraphicFramePr>
        <p:xfrm>
          <a:off x="335344" y="916520"/>
          <a:ext cx="8490386" cy="2697339"/>
        </p:xfrm>
        <a:graphic>
          <a:graphicData uri="http://schemas.openxmlformats.org/drawingml/2006/table">
            <a:tbl>
              <a:tblPr firstRow="1" bandRow="1">
                <a:tableStyleId>{5C22544A-7EE6-4342-B048-85BDC9FD1C3A}</a:tableStyleId>
              </a:tblPr>
              <a:tblGrid>
                <a:gridCol w="4245193">
                  <a:extLst>
                    <a:ext uri="{9D8B030D-6E8A-4147-A177-3AD203B41FA5}">
                      <a16:colId xmlns:a16="http://schemas.microsoft.com/office/drawing/2014/main" val="4043729100"/>
                    </a:ext>
                  </a:extLst>
                </a:gridCol>
                <a:gridCol w="4245193">
                  <a:extLst>
                    <a:ext uri="{9D8B030D-6E8A-4147-A177-3AD203B41FA5}">
                      <a16:colId xmlns:a16="http://schemas.microsoft.com/office/drawing/2014/main" val="1984582761"/>
                    </a:ext>
                  </a:extLst>
                </a:gridCol>
              </a:tblGrid>
              <a:tr h="326646">
                <a:tc>
                  <a:txBody>
                    <a:bodyPr/>
                    <a:lstStyle/>
                    <a:p>
                      <a:r>
                        <a:rPr lang="en-US" sz="1600" dirty="0"/>
                        <a:t>Milestone</a:t>
                      </a:r>
                    </a:p>
                  </a:txBody>
                  <a:tcPr marL="182880" marR="182880" marT="91426" marB="91426"/>
                </a:tc>
                <a:tc>
                  <a:txBody>
                    <a:bodyPr/>
                    <a:lstStyle/>
                    <a:p>
                      <a:r>
                        <a:rPr lang="en-US" sz="1600" dirty="0"/>
                        <a:t>Week</a:t>
                      </a:r>
                    </a:p>
                  </a:txBody>
                  <a:tcPr marL="182880" marR="182880" marT="91426" marB="91426"/>
                </a:tc>
                <a:extLst>
                  <a:ext uri="{0D108BD9-81ED-4DB2-BD59-A6C34878D82A}">
                    <a16:rowId xmlns:a16="http://schemas.microsoft.com/office/drawing/2014/main" val="1632254585"/>
                  </a:ext>
                </a:extLst>
              </a:tr>
              <a:tr h="326646">
                <a:tc>
                  <a:txBody>
                    <a:bodyPr/>
                    <a:lstStyle/>
                    <a:p>
                      <a:r>
                        <a:rPr lang="en-US" sz="1600" dirty="0"/>
                        <a:t>Kick-off</a:t>
                      </a:r>
                      <a:r>
                        <a:rPr lang="en-US" sz="1600" baseline="0" dirty="0"/>
                        <a:t> &amp; Prep</a:t>
                      </a:r>
                      <a:endParaRPr lang="en-US" sz="1600" dirty="0"/>
                    </a:p>
                  </a:txBody>
                  <a:tcPr marL="182880" marR="182880" marT="91426" marB="91426"/>
                </a:tc>
                <a:tc>
                  <a:txBody>
                    <a:bodyPr/>
                    <a:lstStyle/>
                    <a:p>
                      <a:r>
                        <a:rPr lang="en-US" sz="1600" dirty="0"/>
                        <a:t>Week 1</a:t>
                      </a:r>
                    </a:p>
                  </a:txBody>
                  <a:tcPr marL="182880" marR="182880" marT="91426" marB="91426"/>
                </a:tc>
                <a:extLst>
                  <a:ext uri="{0D108BD9-81ED-4DB2-BD59-A6C34878D82A}">
                    <a16:rowId xmlns:a16="http://schemas.microsoft.com/office/drawing/2014/main" val="4030505009"/>
                  </a:ext>
                </a:extLst>
              </a:tr>
              <a:tr h="563879">
                <a:tc>
                  <a:txBody>
                    <a:bodyPr/>
                    <a:lstStyle/>
                    <a:p>
                      <a:r>
                        <a:rPr lang="en-US" sz="1600" dirty="0"/>
                        <a:t>Design/Branding Complete (1 week)</a:t>
                      </a:r>
                    </a:p>
                  </a:txBody>
                  <a:tcPr marL="182880" marR="182880" marT="91426" marB="91426"/>
                </a:tc>
                <a:tc>
                  <a:txBody>
                    <a:bodyPr/>
                    <a:lstStyle/>
                    <a:p>
                      <a:r>
                        <a:rPr lang="en-US" sz="1600" dirty="0"/>
                        <a:t>Weeks 1 - 2</a:t>
                      </a:r>
                    </a:p>
                  </a:txBody>
                  <a:tcPr marL="182880" marR="182880" marT="91426" marB="91426"/>
                </a:tc>
                <a:extLst>
                  <a:ext uri="{0D108BD9-81ED-4DB2-BD59-A6C34878D82A}">
                    <a16:rowId xmlns:a16="http://schemas.microsoft.com/office/drawing/2014/main" val="1290826447"/>
                  </a:ext>
                </a:extLst>
              </a:tr>
              <a:tr h="326646">
                <a:tc>
                  <a:txBody>
                    <a:bodyPr/>
                    <a:lstStyle/>
                    <a:p>
                      <a:r>
                        <a:rPr lang="en-US" sz="1600" dirty="0"/>
                        <a:t>Configuration (2 weeks)</a:t>
                      </a:r>
                    </a:p>
                  </a:txBody>
                  <a:tcPr marL="182880" marR="182880" marT="91426" marB="91426"/>
                </a:tc>
                <a:tc>
                  <a:txBody>
                    <a:bodyPr/>
                    <a:lstStyle/>
                    <a:p>
                      <a:r>
                        <a:rPr lang="en-US" sz="1600" dirty="0"/>
                        <a:t>Weeks 2 -</a:t>
                      </a:r>
                      <a:r>
                        <a:rPr lang="en-US" sz="1600" baseline="0" dirty="0"/>
                        <a:t> 4</a:t>
                      </a:r>
                      <a:endParaRPr lang="en-US" sz="1600" dirty="0"/>
                    </a:p>
                  </a:txBody>
                  <a:tcPr marL="182880" marR="182880" marT="91426" marB="91426"/>
                </a:tc>
                <a:extLst>
                  <a:ext uri="{0D108BD9-81ED-4DB2-BD59-A6C34878D82A}">
                    <a16:rowId xmlns:a16="http://schemas.microsoft.com/office/drawing/2014/main" val="2025183631"/>
                  </a:ext>
                </a:extLst>
              </a:tr>
              <a:tr h="326646">
                <a:tc>
                  <a:txBody>
                    <a:bodyPr/>
                    <a:lstStyle/>
                    <a:p>
                      <a:r>
                        <a:rPr lang="en-US" sz="1600" dirty="0"/>
                        <a:t>UAT (1 week)</a:t>
                      </a:r>
                    </a:p>
                  </a:txBody>
                  <a:tcPr marL="182880" marR="182880" marT="91426" marB="91426"/>
                </a:tc>
                <a:tc>
                  <a:txBody>
                    <a:bodyPr/>
                    <a:lstStyle/>
                    <a:p>
                      <a:r>
                        <a:rPr lang="en-US" sz="1600" dirty="0"/>
                        <a:t>Week</a:t>
                      </a:r>
                      <a:r>
                        <a:rPr lang="en-US" sz="1600" baseline="0" dirty="0"/>
                        <a:t> 5</a:t>
                      </a:r>
                      <a:endParaRPr lang="en-US" sz="1600" dirty="0"/>
                    </a:p>
                  </a:txBody>
                  <a:tcPr marL="182880" marR="182880" marT="91426" marB="91426"/>
                </a:tc>
                <a:extLst>
                  <a:ext uri="{0D108BD9-81ED-4DB2-BD59-A6C34878D82A}">
                    <a16:rowId xmlns:a16="http://schemas.microsoft.com/office/drawing/2014/main" val="4232813871"/>
                  </a:ext>
                </a:extLst>
              </a:tr>
              <a:tr h="326646">
                <a:tc>
                  <a:txBody>
                    <a:bodyPr/>
                    <a:lstStyle/>
                    <a:p>
                      <a:r>
                        <a:rPr lang="en-US" sz="1600" dirty="0"/>
                        <a:t>Go-live (2-day prep needed)</a:t>
                      </a:r>
                    </a:p>
                  </a:txBody>
                  <a:tcPr marL="182880" marR="182880" marT="91426" marB="91426"/>
                </a:tc>
                <a:tc>
                  <a:txBody>
                    <a:bodyPr/>
                    <a:lstStyle/>
                    <a:p>
                      <a:r>
                        <a:rPr lang="en-US" sz="1600" dirty="0"/>
                        <a:t>Week 6</a:t>
                      </a:r>
                    </a:p>
                  </a:txBody>
                  <a:tcPr marL="182880" marR="182880" marT="91426" marB="91426"/>
                </a:tc>
                <a:extLst>
                  <a:ext uri="{0D108BD9-81ED-4DB2-BD59-A6C34878D82A}">
                    <a16:rowId xmlns:a16="http://schemas.microsoft.com/office/drawing/2014/main" val="4210076082"/>
                  </a:ext>
                </a:extLst>
              </a:tr>
            </a:tbl>
          </a:graphicData>
        </a:graphic>
      </p:graphicFrame>
    </p:spTree>
    <p:extLst>
      <p:ext uri="{BB962C8B-B14F-4D97-AF65-F5344CB8AC3E}">
        <p14:creationId xmlns:p14="http://schemas.microsoft.com/office/powerpoint/2010/main" val="397598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600" dirty="0"/>
              <a:t>Pull in additional teams/vendors that will be critical to completion of the project (listed on following slide)</a:t>
            </a:r>
          </a:p>
          <a:p>
            <a:pPr marL="285750" indent="-285750">
              <a:spcBef>
                <a:spcPts val="0"/>
              </a:spcBef>
              <a:buFont typeface="Arial" panose="020B0604020202020204" pitchFamily="34" charset="0"/>
              <a:buChar char="•"/>
            </a:pPr>
            <a:r>
              <a:rPr lang="en-US" sz="1600" dirty="0"/>
              <a:t>Do you currently utilize Gateway Questionnaires (GQs)?</a:t>
            </a:r>
          </a:p>
          <a:p>
            <a:pPr marL="458788" lvl="1" indent="-285750">
              <a:spcBef>
                <a:spcPts val="0"/>
              </a:spcBef>
              <a:buFont typeface="Courier New" panose="02070309020205020404" pitchFamily="49" charset="0"/>
              <a:buChar char="o"/>
            </a:pPr>
            <a:r>
              <a:rPr lang="en-US" sz="1600" dirty="0"/>
              <a:t>If yes: Your Gateway Questionnaire format will change slightly. Review how many GQs you will need to update, and take this time to simplify and streamline your process.</a:t>
            </a:r>
          </a:p>
          <a:p>
            <a:pPr marL="458788" lvl="1" indent="-285750">
              <a:spcBef>
                <a:spcPts val="0"/>
              </a:spcBef>
              <a:buFont typeface="Courier New" panose="02070309020205020404" pitchFamily="49" charset="0"/>
              <a:buChar char="o"/>
            </a:pPr>
            <a:r>
              <a:rPr lang="en-US" sz="1600" dirty="0"/>
              <a:t>If no: Request that the GQ functionality be enabled. This request can be made to your IBM representative.</a:t>
            </a:r>
          </a:p>
          <a:p>
            <a:pPr marL="285750" indent="-285750">
              <a:spcBef>
                <a:spcPts val="0"/>
              </a:spcBef>
              <a:buFont typeface="Arial" panose="020B0604020202020204" pitchFamily="34" charset="0"/>
              <a:buChar char="•"/>
            </a:pPr>
            <a:r>
              <a:rPr lang="en-US" sz="1600" dirty="0"/>
              <a:t>Review your site and the current Responsive Apply configuration options</a:t>
            </a:r>
          </a:p>
          <a:p>
            <a:pPr marL="285750" indent="-285750">
              <a:spcBef>
                <a:spcPts val="0"/>
              </a:spcBef>
              <a:buFont typeface="Arial" panose="020B0604020202020204" pitchFamily="34" charset="0"/>
              <a:buChar char="•"/>
            </a:pPr>
            <a:r>
              <a:rPr lang="en-US" sz="1600" dirty="0"/>
              <a:t>Which Talent Gateways will you be converting?</a:t>
            </a:r>
          </a:p>
          <a:p>
            <a:pPr marL="285750" indent="-285750">
              <a:spcBef>
                <a:spcPts val="0"/>
              </a:spcBef>
              <a:buFont typeface="Arial" panose="020B0604020202020204" pitchFamily="34" charset="0"/>
              <a:buChar char="•"/>
            </a:pPr>
            <a:r>
              <a:rPr lang="en-US" sz="1600" dirty="0"/>
              <a:t>Review your corporate career site.</a:t>
            </a:r>
          </a:p>
          <a:p>
            <a:pPr marL="458788" lvl="1" indent="-285750">
              <a:spcBef>
                <a:spcPts val="0"/>
              </a:spcBef>
              <a:buFont typeface="Courier New" panose="02070309020205020404" pitchFamily="49" charset="0"/>
              <a:buChar char="o"/>
            </a:pPr>
            <a:r>
              <a:rPr lang="en-US" sz="1600" dirty="0"/>
              <a:t>Do you use an </a:t>
            </a:r>
            <a:r>
              <a:rPr lang="en-US" sz="1600" dirty="0" err="1"/>
              <a:t>iFrame</a:t>
            </a:r>
            <a:r>
              <a:rPr lang="en-US" sz="1600" dirty="0"/>
              <a:t>?</a:t>
            </a:r>
          </a:p>
          <a:p>
            <a:pPr marL="458788" lvl="1" indent="-285750">
              <a:spcBef>
                <a:spcPts val="0"/>
              </a:spcBef>
              <a:buFont typeface="Courier New" panose="02070309020205020404" pitchFamily="49" charset="0"/>
              <a:buChar char="o"/>
            </a:pPr>
            <a:r>
              <a:rPr lang="en-US" sz="1600" dirty="0"/>
              <a:t>Do you have a vanity URL?</a:t>
            </a:r>
          </a:p>
          <a:p>
            <a:pPr marL="458788" lvl="1" indent="-285750">
              <a:spcBef>
                <a:spcPts val="0"/>
              </a:spcBef>
              <a:buFont typeface="Courier New" panose="02070309020205020404" pitchFamily="49" charset="0"/>
              <a:buChar char="o"/>
            </a:pPr>
            <a:r>
              <a:rPr lang="en-US" sz="1600" dirty="0"/>
              <a:t>Where do your external BrassRing Talent Gateways connect with your corporate site? How are your internal Talent Gateways accessed?</a:t>
            </a:r>
          </a:p>
          <a:p>
            <a:pPr marL="285750" indent="-285750">
              <a:spcBef>
                <a:spcPts val="0"/>
              </a:spcBef>
              <a:buFont typeface="Arial" panose="020B0604020202020204" pitchFamily="34" charset="0"/>
              <a:buChar char="•"/>
            </a:pPr>
            <a:r>
              <a:rPr lang="en-US" sz="1600" dirty="0"/>
              <a:t>What vendors currently scrape your Talent Gateway(s)?</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8</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Preparation</a:t>
            </a:r>
          </a:p>
        </p:txBody>
      </p:sp>
    </p:spTree>
    <p:extLst>
      <p:ext uri="{BB962C8B-B14F-4D97-AF65-F5344CB8AC3E}">
        <p14:creationId xmlns:p14="http://schemas.microsoft.com/office/powerpoint/2010/main" val="140466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600" b="1" dirty="0"/>
              <a:t>Workbench Administrator</a:t>
            </a:r>
            <a:r>
              <a:rPr lang="en-US" sz="1600" dirty="0"/>
              <a:t>: Will be responsible for configuration throughout the project. This includes the Responsive Gateway Questionnaires and Responsive Talent Gateways.</a:t>
            </a:r>
          </a:p>
          <a:p>
            <a:pPr marL="285750" indent="-285750">
              <a:spcBef>
                <a:spcPts val="0"/>
              </a:spcBef>
              <a:buFont typeface="Arial" panose="020B0604020202020204" pitchFamily="34" charset="0"/>
              <a:buChar char="•"/>
            </a:pPr>
            <a:r>
              <a:rPr lang="en-US" sz="1600" b="1" dirty="0"/>
              <a:t>Recruitment/Talent Acquisition Team: </a:t>
            </a:r>
            <a:r>
              <a:rPr lang="en-US" sz="1600" dirty="0"/>
              <a:t>Provide insight on process improvements during User Acceptance Testing and may want to provide feedback on current functionality.</a:t>
            </a:r>
          </a:p>
          <a:p>
            <a:pPr marL="285750" indent="-285750">
              <a:spcBef>
                <a:spcPts val="0"/>
              </a:spcBef>
              <a:buFont typeface="Arial" panose="020B0604020202020204" pitchFamily="34" charset="0"/>
              <a:buChar char="•"/>
            </a:pPr>
            <a:r>
              <a:rPr lang="en-US" sz="1600" b="1" dirty="0"/>
              <a:t>Marketing/Corporate Communications</a:t>
            </a:r>
            <a:r>
              <a:rPr lang="en-US" sz="1600" dirty="0"/>
              <a:t>: Will be responsible for providing branding details (including potential CSS), will review the gateways to ensure branding compliance, and may be needed to make the appropriate corporate career site changes.</a:t>
            </a:r>
          </a:p>
          <a:p>
            <a:pPr marL="285750" indent="-285750">
              <a:spcBef>
                <a:spcPts val="0"/>
              </a:spcBef>
              <a:buFont typeface="Arial" panose="020B0604020202020204" pitchFamily="34" charset="0"/>
              <a:buChar char="•"/>
            </a:pPr>
            <a:r>
              <a:rPr lang="en-US" sz="1600" b="1" dirty="0"/>
              <a:t>Legal</a:t>
            </a:r>
            <a:r>
              <a:rPr lang="en-US" sz="1600" dirty="0"/>
              <a:t>: Review the application process, especially the VEVRAA and 503 Disability forms (if presented to candidates).</a:t>
            </a:r>
          </a:p>
          <a:p>
            <a:pPr marL="285750" indent="-285750">
              <a:spcBef>
                <a:spcPts val="0"/>
              </a:spcBef>
              <a:buFont typeface="Arial" panose="020B0604020202020204" pitchFamily="34" charset="0"/>
              <a:buChar char="•"/>
            </a:pPr>
            <a:r>
              <a:rPr lang="en-US" sz="1600" b="1" dirty="0"/>
              <a:t>Job Board Vendors that may be scraping the Talent Gateway(s): </a:t>
            </a:r>
            <a:r>
              <a:rPr lang="en-US" sz="1600" dirty="0"/>
              <a:t>Scraping is not available on the Responsive Apply Talent Gateways. Vendors that scrape will need to move to the IBM Jobs API to pull requisition information.</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9</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Roles and Responsibilities</a:t>
            </a:r>
          </a:p>
        </p:txBody>
      </p:sp>
    </p:spTree>
    <p:extLst>
      <p:ext uri="{BB962C8B-B14F-4D97-AF65-F5344CB8AC3E}">
        <p14:creationId xmlns:p14="http://schemas.microsoft.com/office/powerpoint/2010/main" val="1960989009"/>
      </p:ext>
    </p:extLst>
  </p:cSld>
  <p:clrMapOvr>
    <a:masterClrMapping/>
  </p:clrMapOvr>
</p:sld>
</file>

<file path=ppt/theme/theme1.xml><?xml version="1.0" encoding="utf-8"?>
<a:theme xmlns:a="http://schemas.openxmlformats.org/drawingml/2006/main" name="Watson_BlueTeal_16x9_Arial_Mac-PC (1)">
  <a:themeElements>
    <a:clrScheme name="Group 1, Grey 70 1">
      <a:dk1>
        <a:srgbClr val="AEAEAE"/>
      </a:dk1>
      <a:lt1>
        <a:srgbClr val="E0E0E0"/>
      </a:lt1>
      <a:dk2>
        <a:srgbClr val="1E1E1E"/>
      </a:dk2>
      <a:lt2>
        <a:srgbClr val="464646"/>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8EDBC45B-1B23-5F4C-8D6C-B8EEAB59C6E0}"/>
    </a:ext>
  </a:extLst>
</a:theme>
</file>

<file path=ppt/theme/theme2.xml><?xml version="1.0" encoding="utf-8"?>
<a:theme xmlns:a="http://schemas.openxmlformats.org/drawingml/2006/main" name="Watson: Group 1, White 4">
  <a:themeElements>
    <a:clrScheme name="Group 1, White 4">
      <a:dk1>
        <a:srgbClr val="1E1E1E"/>
      </a:dk1>
      <a:lt1>
        <a:srgbClr val="5A5A5A"/>
      </a:lt1>
      <a:dk2>
        <a:srgbClr val="C7C7C7"/>
      </a:dk2>
      <a:lt2>
        <a:srgbClr val="ECECEC"/>
      </a:lt2>
      <a:accent1>
        <a:srgbClr val="5596E6"/>
      </a:accent1>
      <a:accent2>
        <a:srgbClr val="5AAAFA"/>
      </a:accent2>
      <a:accent3>
        <a:srgbClr val="7CC7FF"/>
      </a:accent3>
      <a:accent4>
        <a:srgbClr val="00B4A0"/>
      </a:accent4>
      <a:accent5>
        <a:srgbClr val="41D6C3"/>
      </a:accent5>
      <a:accent6>
        <a:srgbClr val="6EEDD8"/>
      </a:accent6>
      <a:hlink>
        <a:srgbClr val="B3B3B3"/>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D56E163A-D4C5-7746-9223-AC05648365C3}"/>
    </a:ext>
  </a:extLst>
</a:theme>
</file>

<file path=ppt/theme/theme3.xml><?xml version="1.0" encoding="utf-8"?>
<a:theme xmlns:a="http://schemas.openxmlformats.org/drawingml/2006/main" name="Watson: Group 1, Teal 70">
  <a:themeElements>
    <a:clrScheme name="Group 1, Teal 70">
      <a:dk1>
        <a:srgbClr val="C0E6FF"/>
      </a:dk1>
      <a:lt1>
        <a:srgbClr val="A7FAE6"/>
      </a:lt1>
      <a:dk2>
        <a:srgbClr val="012B22"/>
      </a:dk2>
      <a:lt2>
        <a:srgbClr val="005448"/>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8C6DAD2B-E9AC-9F44-93C9-A0247EFB2E0E}"/>
    </a:ext>
  </a:extLst>
</a:theme>
</file>

<file path=ppt/theme/theme4.xml><?xml version="1.0" encoding="utf-8"?>
<a:theme xmlns:a="http://schemas.openxmlformats.org/drawingml/2006/main" name="Watson: Group 1, Blue 70">
  <a:themeElements>
    <a:clrScheme name="Group 1, Blue 70">
      <a:dk1>
        <a:srgbClr val="C0E6FF"/>
      </a:dk1>
      <a:lt1>
        <a:srgbClr val="A7FAE6"/>
      </a:lt1>
      <a:dk2>
        <a:srgbClr val="152935"/>
      </a:dk2>
      <a:lt2>
        <a:srgbClr val="264A60"/>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FB85549E-812D-1F40-AB9C-9CCC29B3E6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IBM Kenexa and Watson Talent_widescreen</Template>
  <TotalTime>44</TotalTime>
  <Words>1090</Words>
  <Application>Microsoft Office PowerPoint</Application>
  <PresentationFormat>On-screen Show (16:9)</PresentationFormat>
  <Paragraphs>120</Paragraphs>
  <Slides>13</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MS PGothic</vt:lpstr>
      <vt:lpstr>Arial</vt:lpstr>
      <vt:lpstr>Courier New</vt:lpstr>
      <vt:lpstr>Wingdings</vt:lpstr>
      <vt:lpstr>Watson_BlueTeal_16x9_Arial_Mac-PC (1)</vt:lpstr>
      <vt:lpstr>Watson: Group 1, White 4</vt:lpstr>
      <vt:lpstr>Watson: Group 1, Teal 70</vt:lpstr>
      <vt:lpstr>Watson: Group 1, Blue 70</vt:lpstr>
      <vt:lpstr>IBM Kenexa BrassRing on Cloud Responsive Apply: Overview</vt:lpstr>
      <vt:lpstr>Agenda</vt:lpstr>
      <vt:lpstr>What is Responsive Design?</vt:lpstr>
      <vt:lpstr>Why would you implement Responsive Apply?</vt:lpstr>
      <vt:lpstr>Key Features</vt:lpstr>
      <vt:lpstr>Key Features</vt:lpstr>
      <vt:lpstr>Estimate Project Timeline</vt:lpstr>
      <vt:lpstr>Preparation</vt:lpstr>
      <vt:lpstr>Roles and Responsibilities</vt:lpstr>
      <vt:lpstr>Steps to Implement</vt:lpstr>
      <vt:lpstr>Steps to Implement</vt:lpstr>
      <vt:lpstr>Steps to Implement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Niki'Dee Trumble</dc:creator>
  <cp:keywords/>
  <dc:description/>
  <cp:lastModifiedBy>Niki'Dee Trumble</cp:lastModifiedBy>
  <cp:revision>9</cp:revision>
  <cp:lastPrinted>2016-09-20T15:33:08Z</cp:lastPrinted>
  <dcterms:created xsi:type="dcterms:W3CDTF">2017-02-22T14:25:02Z</dcterms:created>
  <dcterms:modified xsi:type="dcterms:W3CDTF">2017-04-21T18:41:39Z</dcterms:modified>
  <cp:category/>
</cp:coreProperties>
</file>