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1"/>
    <p:sldMasterId id="2147483934" r:id="rId2"/>
    <p:sldMasterId id="2147483982" r:id="rId3"/>
    <p:sldMasterId id="2147483958" r:id="rId4"/>
  </p:sldMasterIdLst>
  <p:notesMasterIdLst>
    <p:notesMasterId r:id="rId18"/>
  </p:notesMasterIdLst>
  <p:handoutMasterIdLst>
    <p:handoutMasterId r:id="rId19"/>
  </p:handoutMasterIdLst>
  <p:sldIdLst>
    <p:sldId id="256" r:id="rId5"/>
    <p:sldId id="308" r:id="rId6"/>
    <p:sldId id="309" r:id="rId7"/>
    <p:sldId id="310" r:id="rId8"/>
    <p:sldId id="314" r:id="rId9"/>
    <p:sldId id="315" r:id="rId10"/>
    <p:sldId id="316" r:id="rId11"/>
    <p:sldId id="318" r:id="rId12"/>
    <p:sldId id="319" r:id="rId13"/>
    <p:sldId id="320" r:id="rId14"/>
    <p:sldId id="321" r:id="rId15"/>
    <p:sldId id="322"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orient="horz" pos="2938">
          <p15:clr>
            <a:srgbClr val="A4A3A4"/>
          </p15:clr>
        </p15:guide>
        <p15:guide id="3" orient="horz" pos="1869">
          <p15:clr>
            <a:srgbClr val="A4A3A4"/>
          </p15:clr>
        </p15:guide>
        <p15:guide id="4" orient="horz" pos="3093">
          <p15:clr>
            <a:srgbClr val="A4A3A4"/>
          </p15:clr>
        </p15:guide>
        <p15:guide id="5" orient="horz" pos="734">
          <p15:clr>
            <a:srgbClr val="A4A3A4"/>
          </p15:clr>
        </p15:guide>
        <p15:guide id="6" orient="horz" pos="143">
          <p15:clr>
            <a:srgbClr val="A4A3A4"/>
          </p15:clr>
        </p15:guide>
        <p15:guide id="7" orient="horz" pos="3022">
          <p15:clr>
            <a:srgbClr val="A4A3A4"/>
          </p15:clr>
        </p15:guide>
        <p15:guide id="8" orient="horz" pos="2439">
          <p15:clr>
            <a:srgbClr val="A4A3A4"/>
          </p15:clr>
        </p15:guide>
        <p15:guide id="9" orient="horz" pos="1298">
          <p15:clr>
            <a:srgbClr val="A4A3A4"/>
          </p15:clr>
        </p15:guide>
        <p15:guide id="10" pos="4702">
          <p15:clr>
            <a:srgbClr val="A4A3A4"/>
          </p15:clr>
        </p15:guide>
        <p15:guide id="11" pos="145">
          <p15:clr>
            <a:srgbClr val="A4A3A4"/>
          </p15:clr>
        </p15:guide>
        <p15:guide id="12" pos="4009">
          <p15:clr>
            <a:srgbClr val="A4A3A4"/>
          </p15:clr>
        </p15:guide>
        <p15:guide id="13" pos="5617">
          <p15:clr>
            <a:srgbClr val="A4A3A4"/>
          </p15:clr>
        </p15:guide>
        <p15:guide id="14" pos="5391">
          <p15:clr>
            <a:srgbClr val="A4A3A4"/>
          </p15:clr>
        </p15:guide>
        <p15:guide id="15" pos="2649">
          <p15:clr>
            <a:srgbClr val="A4A3A4"/>
          </p15:clr>
        </p15:guide>
        <p15:guide id="16" pos="3111">
          <p15:clr>
            <a:srgbClr val="A4A3A4"/>
          </p15:clr>
        </p15:guide>
        <p15:guide id="17" pos="1969">
          <p15:clr>
            <a:srgbClr val="A4A3A4"/>
          </p15:clr>
        </p15:guide>
        <p15:guide id="18" pos="3567">
          <p15:clr>
            <a:srgbClr val="A4A3A4"/>
          </p15:clr>
        </p15:guide>
        <p15:guide id="19" pos="3335">
          <p15:clr>
            <a:srgbClr val="A4A3A4"/>
          </p15:clr>
        </p15:guide>
        <p15:guide id="20" pos="375">
          <p15:clr>
            <a:srgbClr val="A4A3A4"/>
          </p15:clr>
        </p15:guide>
        <p15:guide id="21" pos="2423">
          <p15:clr>
            <a:srgbClr val="A4A3A4"/>
          </p15:clr>
        </p15:guide>
        <p15:guide id="22" pos="1290">
          <p15:clr>
            <a:srgbClr val="A4A3A4"/>
          </p15:clr>
        </p15:guide>
        <p15:guide id="23" pos="1059">
          <p15:clr>
            <a:srgbClr val="A4A3A4"/>
          </p15:clr>
        </p15:guide>
        <p15:guide id="24" pos="833">
          <p15:clr>
            <a:srgbClr val="A4A3A4"/>
          </p15:clr>
        </p15:guide>
        <p15:guide id="25" pos="607">
          <p15:clr>
            <a:srgbClr val="A4A3A4"/>
          </p15:clr>
        </p15:guide>
        <p15:guide id="26" pos="1519">
          <p15:clr>
            <a:srgbClr val="A4A3A4"/>
          </p15:clr>
        </p15:guide>
        <p15:guide id="27" pos="1752">
          <p15:clr>
            <a:srgbClr val="A4A3A4"/>
          </p15:clr>
        </p15:guide>
        <p15:guide id="28" pos="2878">
          <p15:clr>
            <a:srgbClr val="A4A3A4"/>
          </p15:clr>
        </p15:guide>
        <p15:guide id="29" pos="3792">
          <p15:clr>
            <a:srgbClr val="A4A3A4"/>
          </p15:clr>
        </p15:guide>
        <p15:guide id="30" pos="4240">
          <p15:clr>
            <a:srgbClr val="A4A3A4"/>
          </p15:clr>
        </p15:guide>
        <p15:guide id="31" pos="4467">
          <p15:clr>
            <a:srgbClr val="A4A3A4"/>
          </p15:clr>
        </p15:guide>
        <p15:guide id="32" pos="4919">
          <p15:clr>
            <a:srgbClr val="A4A3A4"/>
          </p15:clr>
        </p15:guide>
        <p15:guide id="33" pos="5154">
          <p15:clr>
            <a:srgbClr val="A4A3A4"/>
          </p15:clr>
        </p15:guide>
        <p15:guide id="34" pos="21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A1"/>
    <a:srgbClr val="5596E6"/>
    <a:srgbClr val="959595"/>
    <a:srgbClr val="AEAEAE"/>
    <a:srgbClr val="C7C7C7"/>
    <a:srgbClr val="F9F9F9"/>
    <a:srgbClr val="464646"/>
    <a:srgbClr val="323232"/>
    <a:srgbClr val="1E1E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7" autoAdjust="0"/>
    <p:restoredTop sz="90439" autoAdjust="0"/>
  </p:normalViewPr>
  <p:slideViewPr>
    <p:cSldViewPr snapToGrid="0" snapToObjects="1" showGuides="1">
      <p:cViewPr varScale="1">
        <p:scale>
          <a:sx n="110" d="100"/>
          <a:sy n="110" d="100"/>
        </p:scale>
        <p:origin x="576" y="72"/>
      </p:cViewPr>
      <p:guideLst>
        <p:guide orient="horz" pos="1618"/>
        <p:guide orient="horz" pos="2938"/>
        <p:guide orient="horz" pos="1869"/>
        <p:guide orient="horz" pos="3093"/>
        <p:guide orient="horz" pos="734"/>
        <p:guide orient="horz" pos="143"/>
        <p:guide orient="horz" pos="3022"/>
        <p:guide orient="horz" pos="2439"/>
        <p:guide orient="horz" pos="1298"/>
        <p:guide pos="4702"/>
        <p:guide pos="145"/>
        <p:guide pos="4009"/>
        <p:guide pos="5617"/>
        <p:guide pos="5391"/>
        <p:guide pos="2649"/>
        <p:guide pos="3111"/>
        <p:guide pos="1969"/>
        <p:guide pos="3567"/>
        <p:guide pos="3335"/>
        <p:guide pos="375"/>
        <p:guide pos="2423"/>
        <p:guide pos="1290"/>
        <p:guide pos="1059"/>
        <p:guide pos="833"/>
        <p:guide pos="607"/>
        <p:guide pos="1519"/>
        <p:guide pos="1752"/>
        <p:guide pos="2878"/>
        <p:guide pos="3792"/>
        <p:guide pos="4240"/>
        <p:guide pos="4467"/>
        <p:guide pos="4919"/>
        <p:guide pos="5154"/>
        <p:guide pos="2193"/>
      </p:guideLst>
    </p:cSldViewPr>
  </p:slideViewPr>
  <p:notesTextViewPr>
    <p:cViewPr>
      <p:scale>
        <a:sx n="100" d="100"/>
        <a:sy n="100" d="100"/>
      </p:scale>
      <p:origin x="0" y="0"/>
    </p:cViewPr>
  </p:notesTextViewPr>
  <p:sorterViewPr>
    <p:cViewPr>
      <p:scale>
        <a:sx n="140" d="100"/>
        <a:sy n="140" d="100"/>
      </p:scale>
      <p:origin x="0" y="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8ABAA-88B4-2B47-AB83-605D271CFD6E}" type="datetimeFigureOut">
              <a:rPr lang="en-US" smtClean="0">
                <a:latin typeface="Arial" charset="0"/>
              </a:rPr>
              <a:t>4/21/2017</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9CBB77-6DA5-CE4D-9298-B4CD71DDF6C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2462275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E1DA9B0B-EDC5-3A45-9958-32D2299F5B1A}" type="datetimeFigureOut">
              <a:rPr lang="en-US" smtClean="0"/>
              <a:pPr/>
              <a:t>4/21/2017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20AED143-1506-434C-B47D-CBF33F177BEB}" type="slidenum">
              <a:rPr lang="en-US" smtClean="0"/>
              <a:pPr/>
              <a:t>‹#›</a:t>
            </a:fld>
            <a:endParaRPr lang="en-US" dirty="0"/>
          </a:p>
        </p:txBody>
      </p:sp>
    </p:spTree>
    <p:extLst>
      <p:ext uri="{BB962C8B-B14F-4D97-AF65-F5344CB8AC3E}">
        <p14:creationId xmlns:p14="http://schemas.microsoft.com/office/powerpoint/2010/main" val="3579393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ED143-1506-434C-B47D-CBF33F177BEB}" type="slidenum">
              <a:rPr lang="en-US" smtClean="0"/>
              <a:pPr/>
              <a:t>1</a:t>
            </a:fld>
            <a:endParaRPr lang="en-US" dirty="0"/>
          </a:p>
        </p:txBody>
      </p:sp>
    </p:spTree>
    <p:extLst>
      <p:ext uri="{BB962C8B-B14F-4D97-AF65-F5344CB8AC3E}">
        <p14:creationId xmlns:p14="http://schemas.microsoft.com/office/powerpoint/2010/main" val="373707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chemeClr val="bg1"/>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7" name="Footer Placeholder 6"/>
          <p:cNvSpPr>
            <a:spLocks noGrp="1"/>
          </p:cNvSpPr>
          <p:nvPr>
            <p:ph type="ftr" sz="quarter" idx="13"/>
          </p:nvPr>
        </p:nvSpPr>
        <p:spPr>
          <a:xfrm>
            <a:off x="960120" y="4719968"/>
            <a:ext cx="2895600" cy="201168"/>
          </a:xfrm>
        </p:spPr>
        <p:txBody>
          <a:bodyPr/>
          <a:lstStyle>
            <a:lvl1pPr>
              <a:defRPr>
                <a:latin typeface="Arial"/>
                <a:cs typeface="Arial"/>
              </a:defRPr>
            </a:lvl1pPr>
          </a:lstStyle>
          <a:p>
            <a:r>
              <a:rPr lang="en-US" dirty="0">
                <a:latin typeface="Arial" charset="0"/>
                <a:cs typeface="Arial" charset="0"/>
              </a:rPr>
              <a:t>Presentation</a:t>
            </a:r>
            <a:r>
              <a:rPr lang="de-DE" dirty="0">
                <a:latin typeface="Arial" charset="0"/>
                <a:cs typeface="Arial" charset="0"/>
              </a:rPr>
              <a:t> Title / Date</a:t>
            </a:r>
          </a:p>
        </p:txBody>
      </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890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96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5"/>
          <p:cNvSpPr>
            <a:spLocks noGrp="1"/>
          </p:cNvSpPr>
          <p:nvPr>
            <p:ph type="body" sz="quarter" idx="21"/>
          </p:nvPr>
        </p:nvSpPr>
        <p:spPr>
          <a:xfrm>
            <a:off x="4572000"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5"/>
          <p:cNvSpPr>
            <a:spLocks noGrp="1"/>
          </p:cNvSpPr>
          <p:nvPr>
            <p:ph type="body" sz="quarter" idx="22"/>
          </p:nvPr>
        </p:nvSpPr>
        <p:spPr>
          <a:xfrm>
            <a:off x="6739128"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5"/>
          <p:cNvSpPr>
            <a:spLocks noGrp="1"/>
          </p:cNvSpPr>
          <p:nvPr>
            <p:ph type="body" sz="quarter" idx="24"/>
          </p:nvPr>
        </p:nvSpPr>
        <p:spPr>
          <a:xfrm>
            <a:off x="2414016"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5"/>
          <p:cNvSpPr>
            <a:spLocks noGrp="1"/>
          </p:cNvSpPr>
          <p:nvPr>
            <p:ph type="body" sz="quarter" idx="25"/>
          </p:nvPr>
        </p:nvSpPr>
        <p:spPr>
          <a:xfrm>
            <a:off x="4572000"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5"/>
          <p:cNvSpPr>
            <a:spLocks noGrp="1"/>
          </p:cNvSpPr>
          <p:nvPr>
            <p:ph type="body" sz="quarter" idx="26"/>
          </p:nvPr>
        </p:nvSpPr>
        <p:spPr>
          <a:xfrm>
            <a:off x="6739128"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782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71786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3129776" y="173736"/>
            <a:ext cx="5659806"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88416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757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90653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01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128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8507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0" y="0"/>
            <a:ext cx="4572000" cy="47183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333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noProof="0" dirty="0"/>
              <a:t>Presentation</a:t>
            </a:r>
            <a:r>
              <a:rPr lang="de-DE" dirty="0"/>
              <a:t> Title / Date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211225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88996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a:t>Click to edit Master title style</a:t>
            </a:r>
            <a:endParaRPr lang="en-US" dirty="0"/>
          </a:p>
        </p:txBody>
      </p:sp>
    </p:spTree>
    <p:extLst>
      <p:ext uri="{BB962C8B-B14F-4D97-AF65-F5344CB8AC3E}">
        <p14:creationId xmlns:p14="http://schemas.microsoft.com/office/powerpoint/2010/main" val="255741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a:t>Click to edit Master title style</a:t>
            </a:r>
            <a:endParaRPr lang="en-US" dirty="0"/>
          </a:p>
        </p:txBody>
      </p:sp>
    </p:spTree>
    <p:extLst>
      <p:ext uri="{BB962C8B-B14F-4D97-AF65-F5344CB8AC3E}">
        <p14:creationId xmlns:p14="http://schemas.microsoft.com/office/powerpoint/2010/main" val="209968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52395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18286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5596E6"/>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5596E6"/>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686025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01B4A1"/>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01B4A1"/>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881874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5596E6"/>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5596E6"/>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849827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4212792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385192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3957424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74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35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918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716134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606752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310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043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9202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582663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7466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9" name="Content Placeholder 2"/>
          <p:cNvSpPr>
            <a:spLocks noGrp="1"/>
          </p:cNvSpPr>
          <p:nvPr>
            <p:ph idx="14"/>
          </p:nvPr>
        </p:nvSpPr>
        <p:spPr>
          <a:xfrm>
            <a:off x="4568793" y="1097280"/>
            <a:ext cx="425196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4437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914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461581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323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3349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744163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891107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745691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1189483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1032655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9364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8" name="Content Placeholder 2"/>
          <p:cNvSpPr>
            <a:spLocks noGrp="1"/>
          </p:cNvSpPr>
          <p:nvPr>
            <p:ph idx="13"/>
          </p:nvPr>
        </p:nvSpPr>
        <p:spPr>
          <a:xfrm>
            <a:off x="6019152"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3126701"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0897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225618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81245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3139922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2933986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440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584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040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1888539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555651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27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8" name="Content Placeholder 2"/>
          <p:cNvSpPr>
            <a:spLocks noGrp="1"/>
          </p:cNvSpPr>
          <p:nvPr>
            <p:ph idx="13"/>
          </p:nvPr>
        </p:nvSpPr>
        <p:spPr>
          <a:xfrm>
            <a:off x="4563700"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2412942"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6729056"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852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359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1187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686967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05899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1101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574327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9779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767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80085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05032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6586777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644305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333362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789824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310567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128879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891036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260197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2328868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723061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58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73736"/>
            <a:ext cx="637691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0252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69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987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904752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5640568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566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222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a:t>
            </a:r>
            <a:r>
              <a:rPr lang="en-US" dirty="0" err="1"/>
              <a:t>leel</a:t>
            </a:r>
            <a:endParaRPr lang="en-US" dirty="0"/>
          </a:p>
          <a:p>
            <a:pPr lvl="3"/>
            <a:r>
              <a:rPr lang="en-US" dirty="0"/>
              <a:t>Fourth level</a:t>
            </a:r>
          </a:p>
          <a:p>
            <a:pPr lvl="4"/>
            <a:r>
              <a:rPr lang="en-US" dirty="0"/>
              <a:t>Fifth level</a:t>
            </a:r>
          </a:p>
        </p:txBody>
      </p:sp>
    </p:spTree>
    <p:extLst>
      <p:ext uri="{BB962C8B-B14F-4D97-AF65-F5344CB8AC3E}">
        <p14:creationId xmlns:p14="http://schemas.microsoft.com/office/powerpoint/2010/main" val="7688102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90758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454368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57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73736"/>
            <a:ext cx="3154680" cy="4343400"/>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37957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833111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51299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51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5131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729801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2436676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29423462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1787172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6161726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6093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pn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heme" Target="../theme/theme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4.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603504" y="4718304"/>
            <a:ext cx="2895600" cy="201168"/>
          </a:xfrm>
          <a:prstGeom prst="rect">
            <a:avLst/>
          </a:prstGeom>
        </p:spPr>
        <p:txBody>
          <a:bodyPr vert="horz" lIns="0" tIns="0" rIns="0" bIns="0" rtlCol="0" anchor="b" anchorCtr="0"/>
          <a:lstStyle>
            <a:lvl1pPr algn="l">
              <a:defRPr sz="500" b="0" i="0">
                <a:solidFill>
                  <a:schemeClr val="tx1">
                    <a:tint val="75000"/>
                  </a:schemeClr>
                </a:solidFill>
                <a:latin typeface="Arial" charset="0"/>
                <a:cs typeface="Arial" charset="0"/>
              </a:defRPr>
            </a:lvl1pPr>
          </a:lstStyle>
          <a:p>
            <a:r>
              <a:rPr lang="en-US" dirty="0"/>
              <a:t>Presentation Title / Date</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chemeClr val="tx1">
                    <a:tint val="75000"/>
                  </a:schemeClr>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595807483"/>
      </p:ext>
    </p:extLst>
  </p:cSld>
  <p:clrMap bg1="lt1" tx1="dk1" bg2="lt2" tx2="dk2" accent1="accent1" accent2="accent2" accent3="accent3" accent4="accent4" accent5="accent5" accent6="accent6" hlink="hlink" folHlink="folHlink"/>
  <p:sldLayoutIdLst>
    <p:sldLayoutId id="2147483764" r:id="rId1"/>
    <p:sldLayoutId id="2147483857" r:id="rId2"/>
    <p:sldLayoutId id="2147483766" r:id="rId3"/>
    <p:sldLayoutId id="2147483784" r:id="rId4"/>
    <p:sldLayoutId id="2147483783" r:id="rId5"/>
    <p:sldLayoutId id="2147483785" r:id="rId6"/>
    <p:sldLayoutId id="2147483854" r:id="rId7"/>
    <p:sldLayoutId id="2147483765" r:id="rId8"/>
    <p:sldLayoutId id="2147483768" r:id="rId9"/>
    <p:sldLayoutId id="2147483789" r:id="rId10"/>
    <p:sldLayoutId id="2147483767" r:id="rId11"/>
    <p:sldLayoutId id="2147483855" r:id="rId12"/>
    <p:sldLayoutId id="2147483853" r:id="rId13"/>
    <p:sldLayoutId id="2147483782" r:id="rId14"/>
    <p:sldLayoutId id="2147483856" r:id="rId15"/>
    <p:sldLayoutId id="2147483787" r:id="rId16"/>
    <p:sldLayoutId id="2147483788" r:id="rId17"/>
    <p:sldLayoutId id="2147483786" r:id="rId18"/>
    <p:sldLayoutId id="2147484006" r:id="rId19"/>
    <p:sldLayoutId id="2147483769" r:id="rId20"/>
    <p:sldLayoutId id="2147483858" r:id="rId21"/>
    <p:sldLayoutId id="2147483770" r:id="rId22"/>
    <p:sldLayoutId id="2147483771" r:id="rId23"/>
    <p:sldLayoutId id="2147483773" r:id="rId24"/>
  </p:sldLayoutIdLst>
  <p:hf hdr="0" dt="0"/>
  <p:txStyles>
    <p:titleStyle>
      <a:lvl1pPr algn="l" defTabSz="457200" rtl="0" eaLnBrk="1" latinLnBrk="0" hangingPunct="1">
        <a:lnSpc>
          <a:spcPct val="100000"/>
        </a:lnSpc>
        <a:spcBef>
          <a:spcPct val="0"/>
        </a:spcBef>
        <a:buNone/>
        <a:defRPr sz="2000" b="0" i="0" kern="1200">
          <a:solidFill>
            <a:schemeClr val="bg1"/>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chemeClr val="bg1"/>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chemeClr val="bg1"/>
                </a:solidFill>
                <a:latin typeface="Arial" charset="0"/>
                <a:cs typeface="Arial" charset="0"/>
              </a:defRPr>
            </a:lvl1pPr>
          </a:lstStyle>
          <a:p>
            <a:fld id="{E4DBDE34-E9B5-E04F-B662-69720E4BCB53}" type="slidenum">
              <a:rPr lang="en-US" smtClean="0"/>
              <a:pPr/>
              <a:t>‹#›</a:t>
            </a:fld>
            <a:endParaRPr lang="en-US" dirty="0"/>
          </a:p>
        </p:txBody>
      </p:sp>
      <p:pic>
        <p:nvPicPr>
          <p:cNvPr id="8" name="Picture 7" descr="WatsonTalentandIBMKenexa_black.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037590" y="4681279"/>
            <a:ext cx="3106410" cy="375701"/>
          </a:xfrm>
          <a:prstGeom prst="rect">
            <a:avLst/>
          </a:prstGeom>
        </p:spPr>
      </p:pic>
    </p:spTree>
    <p:extLst>
      <p:ext uri="{BB962C8B-B14F-4D97-AF65-F5344CB8AC3E}">
        <p14:creationId xmlns:p14="http://schemas.microsoft.com/office/powerpoint/2010/main" val="3034881242"/>
      </p:ext>
    </p:extLst>
  </p:cSld>
  <p:clrMap bg1="lt1" tx1="dk1" bg2="lt2" tx2="dk2" accent1="accent1" accent2="accent2" accent3="accent3" accent4="accent4" accent5="accent5" accent6="accent6" hlink="hlink" folHlink="folHlink"/>
  <p:sldLayoutIdLst>
    <p:sldLayoutId id="2147483935" r:id="rId1"/>
    <p:sldLayoutId id="2147484011" r:id="rId2"/>
    <p:sldLayoutId id="2147484012"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4007" r:id="rId21"/>
    <p:sldLayoutId id="2147483953" r:id="rId22"/>
    <p:sldLayoutId id="2147483954" r:id="rId23"/>
    <p:sldLayoutId id="2147483955" r:id="rId24"/>
    <p:sldLayoutId id="2147483956" r:id="rId25"/>
    <p:sldLayoutId id="2147483957" r:id="rId26"/>
  </p:sldLayoutIdLst>
  <p:hf hdr="0" dt="0"/>
  <p:txStyles>
    <p:titleStyle>
      <a:lvl1pPr algn="l" defTabSz="457200" rtl="0" eaLnBrk="1" latinLnBrk="0" hangingPunct="1">
        <a:lnSpc>
          <a:spcPct val="100000"/>
        </a:lnSpc>
        <a:spcBef>
          <a:spcPct val="0"/>
        </a:spcBef>
        <a:buNone/>
        <a:defRPr sz="2000" b="0" i="0" kern="1200">
          <a:solidFill>
            <a:schemeClr val="bg1"/>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chemeClr val="bg1"/>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rgbClr val="FFFFFF"/>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54705978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8" r:id="rId19"/>
    <p:sldLayoutId id="2147484001" r:id="rId20"/>
    <p:sldLayoutId id="2147484002" r:id="rId21"/>
    <p:sldLayoutId id="2147484003" r:id="rId22"/>
    <p:sldLayoutId id="2147484004" r:id="rId23"/>
    <p:sldLayoutId id="2147484005" r:id="rId24"/>
  </p:sldLayoutIdLst>
  <p:hf hdr="0" dt="0"/>
  <p:txStyles>
    <p:titleStyle>
      <a:lvl1pPr algn="l" defTabSz="457200" rtl="0" eaLnBrk="1" latinLnBrk="0" hangingPunct="1">
        <a:lnSpc>
          <a:spcPct val="100000"/>
        </a:lnSpc>
        <a:spcBef>
          <a:spcPct val="0"/>
        </a:spcBef>
        <a:buNone/>
        <a:defRPr sz="2000" b="0" i="0" kern="1200">
          <a:solidFill>
            <a:srgbClr val="FFFFFF"/>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rgbClr val="FFFFFF"/>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rgbClr val="FFFFFF"/>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4105299585"/>
      </p:ext>
    </p:extLst>
  </p:cSld>
  <p:clrMap bg1="lt1" tx1="dk1" bg2="lt2" tx2="dk2" accent1="accent1" accent2="accent2" accent3="accent3" accent4="accent4" accent5="accent5" accent6="accent6" hlink="hlink" folHlink="folHlink"/>
  <p:sldLayoutIdLst>
    <p:sldLayoutId id="2147483959" r:id="rId1"/>
    <p:sldLayoutId id="2147484010"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4009" r:id="rId20"/>
    <p:sldLayoutId id="2147483977" r:id="rId21"/>
    <p:sldLayoutId id="2147483978" r:id="rId22"/>
    <p:sldLayoutId id="2147483979" r:id="rId23"/>
    <p:sldLayoutId id="2147483980" r:id="rId24"/>
    <p:sldLayoutId id="2147483981" r:id="rId25"/>
  </p:sldLayoutIdLst>
  <p:hf hdr="0" dt="0"/>
  <p:txStyles>
    <p:titleStyle>
      <a:lvl1pPr algn="l" defTabSz="457200" rtl="0" eaLnBrk="1" latinLnBrk="0" hangingPunct="1">
        <a:lnSpc>
          <a:spcPct val="100000"/>
        </a:lnSpc>
        <a:spcBef>
          <a:spcPct val="0"/>
        </a:spcBef>
        <a:buNone/>
        <a:defRPr sz="2000" b="0" i="0" kern="1200">
          <a:solidFill>
            <a:srgbClr val="FFFFFF"/>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rgbClr val="FFFFFF"/>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3schools.com/css/"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4011" y="358112"/>
            <a:ext cx="4842793" cy="1084856"/>
          </a:xfrm>
        </p:spPr>
        <p:txBody>
          <a:bodyPr/>
          <a:lstStyle/>
          <a:p>
            <a:pPr algn="r"/>
            <a:r>
              <a:rPr lang="en-US" dirty="0"/>
              <a:t>IBM Kenexa BrassRing on Cloud</a:t>
            </a:r>
            <a:br>
              <a:rPr lang="en-US" dirty="0"/>
            </a:br>
            <a:r>
              <a:rPr lang="en-US" dirty="0"/>
              <a:t>Responsive Apply: Visual Branding Tool</a:t>
            </a:r>
          </a:p>
        </p:txBody>
      </p:sp>
      <p:sp>
        <p:nvSpPr>
          <p:cNvPr id="5" name="Subtitle 4"/>
          <p:cNvSpPr>
            <a:spLocks noGrp="1"/>
          </p:cNvSpPr>
          <p:nvPr>
            <p:ph type="subTitle" idx="4294967295"/>
          </p:nvPr>
        </p:nvSpPr>
        <p:spPr>
          <a:xfrm>
            <a:off x="5821529" y="1442968"/>
            <a:ext cx="2835275" cy="1600200"/>
          </a:xfrm>
        </p:spPr>
        <p:txBody>
          <a:bodyPr/>
          <a:lstStyle/>
          <a:p>
            <a:pPr algn="r">
              <a:spcBef>
                <a:spcPts val="0"/>
              </a:spcBef>
            </a:pPr>
            <a:r>
              <a:rPr lang="en-US" dirty="0"/>
              <a:t>April 2017</a:t>
            </a:r>
          </a:p>
        </p:txBody>
      </p:sp>
      <p:pic>
        <p:nvPicPr>
          <p:cNvPr id="2" name="Picture 1" descr="IBM_8bar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23" y="4722412"/>
            <a:ext cx="514069" cy="190221"/>
          </a:xfrm>
          <a:prstGeom prst="rect">
            <a:avLst/>
          </a:prstGeom>
        </p:spPr>
      </p:pic>
    </p:spTree>
    <p:extLst>
      <p:ext uri="{BB962C8B-B14F-4D97-AF65-F5344CB8AC3E}">
        <p14:creationId xmlns:p14="http://schemas.microsoft.com/office/powerpoint/2010/main" val="222437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75764"/>
            <a:ext cx="8541385" cy="3241992"/>
          </a:xfrm>
        </p:spPr>
        <p:txBody>
          <a:bodyPr/>
          <a:lstStyle/>
          <a:p>
            <a:pPr>
              <a:spcBef>
                <a:spcPts val="0"/>
              </a:spcBef>
            </a:pPr>
            <a:r>
              <a:rPr lang="en-US" sz="1600" b="1" dirty="0"/>
              <a:t>To widen the search input boxes so the keywords show, you can use the below scripts to add breakpoints to increase the width as space allows, which is most devices and screen widths:</a:t>
            </a:r>
          </a:p>
          <a:p>
            <a:pPr>
              <a:spcBef>
                <a:spcPts val="0"/>
              </a:spcBef>
            </a:pPr>
            <a:endParaRPr lang="en-US" sz="1600" b="1" dirty="0"/>
          </a:p>
          <a:p>
            <a:pPr lvl="1">
              <a:spcBef>
                <a:spcPct val="0"/>
              </a:spcBef>
              <a:buClrTx/>
              <a:buFont typeface="Symbol" panose="05050102010706020507" pitchFamily="18" charset="2"/>
              <a:buNone/>
            </a:pPr>
            <a:r>
              <a:rPr lang="en-US" altLang="en-US" sz="700" dirty="0">
                <a:cs typeface="Arial" panose="020B0604020202020204" pitchFamily="34" charset="0"/>
              </a:rPr>
              <a:t>@media only screen and (min-width: 1100px) {</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 increase width of search landing page search inputs when there's space */</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#gateway #</a:t>
            </a:r>
            <a:r>
              <a:rPr lang="en-US" altLang="en-US" sz="700" dirty="0" err="1">
                <a:cs typeface="Arial" panose="020B0604020202020204" pitchFamily="34" charset="0"/>
              </a:rPr>
              <a:t>initialSearchBox</a:t>
            </a:r>
            <a:r>
              <a:rPr lang="en-US" altLang="en-US" sz="700" dirty="0">
                <a:cs typeface="Arial" panose="020B0604020202020204" pitchFamily="34" charset="0"/>
              </a:rPr>
              <a:t> .</a:t>
            </a:r>
            <a:r>
              <a:rPr lang="en-US" altLang="en-US" sz="700" dirty="0" err="1">
                <a:cs typeface="Arial" panose="020B0604020202020204" pitchFamily="34" charset="0"/>
              </a:rPr>
              <a:t>controlWrapper.autocompleteWrapper</a:t>
            </a:r>
            <a:r>
              <a:rPr lang="en-US" altLang="en-US" sz="700" dirty="0">
                <a:cs typeface="Arial" panose="020B0604020202020204" pitchFamily="34" charset="0"/>
              </a:rPr>
              <a:t> {</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display: inline-block;</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min-width: 26em;</a:t>
            </a:r>
          </a:p>
          <a:p>
            <a:pPr lvl="1">
              <a:spcBef>
                <a:spcPct val="0"/>
              </a:spcBef>
              <a:buClrTx/>
              <a:buFont typeface="Symbol" panose="05050102010706020507" pitchFamily="18" charset="2"/>
              <a:buNone/>
            </a:pPr>
            <a:r>
              <a:rPr lang="en-US" altLang="en-US" sz="700" dirty="0">
                <a:cs typeface="Arial" panose="020B0604020202020204" pitchFamily="34" charset="0"/>
              </a:rPr>
              <a:t>  }</a:t>
            </a:r>
          </a:p>
          <a:p>
            <a:pPr lvl="1">
              <a:spcBef>
                <a:spcPct val="0"/>
              </a:spcBef>
              <a:buClrTx/>
              <a:buFont typeface="Symbol" panose="05050102010706020507" pitchFamily="18" charset="2"/>
              <a:buNone/>
            </a:pPr>
            <a:r>
              <a:rPr lang="en-US" altLang="en-US" sz="700" dirty="0">
                <a:cs typeface="Arial" panose="020B0604020202020204" pitchFamily="34" charset="0"/>
              </a:rPr>
              <a:t>#gateway #</a:t>
            </a:r>
            <a:r>
              <a:rPr lang="en-US" altLang="en-US" sz="700" dirty="0" err="1">
                <a:cs typeface="Arial" panose="020B0604020202020204" pitchFamily="34" charset="0"/>
              </a:rPr>
              <a:t>initialSearchBox</a:t>
            </a:r>
            <a:r>
              <a:rPr lang="en-US" altLang="en-US" sz="700" dirty="0">
                <a:cs typeface="Arial" panose="020B0604020202020204" pitchFamily="34" charset="0"/>
              </a:rPr>
              <a:t> .</a:t>
            </a:r>
            <a:r>
              <a:rPr lang="en-US" altLang="en-US" sz="700" dirty="0" err="1">
                <a:cs typeface="Arial" panose="020B0604020202020204" pitchFamily="34" charset="0"/>
              </a:rPr>
              <a:t>powerSearchLink</a:t>
            </a:r>
            <a:r>
              <a:rPr lang="en-US" altLang="en-US" sz="700" dirty="0">
                <a:cs typeface="Arial" panose="020B0604020202020204" pitchFamily="34" charset="0"/>
              </a:rPr>
              <a:t>{</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width: auto;</a:t>
            </a:r>
          </a:p>
          <a:p>
            <a:pPr lvl="1">
              <a:spcBef>
                <a:spcPct val="0"/>
              </a:spcBef>
              <a:buClrTx/>
              <a:buFont typeface="Symbol" panose="05050102010706020507" pitchFamily="18" charset="2"/>
              <a:buNone/>
            </a:pPr>
            <a:r>
              <a:rPr lang="en-US" altLang="en-US" sz="700" dirty="0">
                <a:cs typeface="Arial" panose="020B0604020202020204" pitchFamily="34" charset="0"/>
              </a:rPr>
              <a:t>   }</a:t>
            </a:r>
          </a:p>
          <a:p>
            <a:pPr lvl="1">
              <a:spcBef>
                <a:spcPct val="0"/>
              </a:spcBef>
              <a:buClrTx/>
              <a:buFont typeface="Symbol" panose="05050102010706020507" pitchFamily="18" charset="2"/>
              <a:buNone/>
            </a:pPr>
            <a:r>
              <a:rPr lang="en-US" altLang="en-US" sz="700" dirty="0">
                <a:cs typeface="Arial" panose="020B0604020202020204" pitchFamily="34" charset="0"/>
              </a:rPr>
              <a:t>@media only screen and (min-width: 1200px) {</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 increase width of search results search inputs when there's space */</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#gateway .</a:t>
            </a:r>
            <a:r>
              <a:rPr lang="en-US" altLang="en-US" sz="700" dirty="0" err="1">
                <a:cs typeface="Arial" panose="020B0604020202020204" pitchFamily="34" charset="0"/>
              </a:rPr>
              <a:t>sidebarVisible</a:t>
            </a:r>
            <a:r>
              <a:rPr lang="en-US" altLang="en-US" sz="700" dirty="0">
                <a:cs typeface="Arial" panose="020B0604020202020204" pitchFamily="34" charset="0"/>
              </a:rPr>
              <a:t> .sidebar {</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width: 370px;</a:t>
            </a:r>
          </a:p>
          <a:p>
            <a:pPr lvl="1">
              <a:spcBef>
                <a:spcPct val="0"/>
              </a:spcBef>
              <a:buClrTx/>
              <a:buFont typeface="Symbol" panose="05050102010706020507" pitchFamily="18" charset="2"/>
              <a:buNone/>
            </a:pPr>
            <a:r>
              <a:rPr lang="en-US" altLang="en-US" sz="700" dirty="0">
                <a:cs typeface="Arial" panose="020B0604020202020204" pitchFamily="34" charset="0"/>
              </a:rPr>
              <a:t>  }</a:t>
            </a:r>
          </a:p>
          <a:p>
            <a:pPr lvl="1">
              <a:spcBef>
                <a:spcPct val="0"/>
              </a:spcBef>
              <a:buClrTx/>
              <a:buFont typeface="Symbol" panose="05050102010706020507" pitchFamily="18" charset="2"/>
              <a:buNone/>
            </a:pPr>
            <a:r>
              <a:rPr lang="en-US" altLang="en-US" sz="700" dirty="0">
                <a:cs typeface="Arial" panose="020B0604020202020204" pitchFamily="34" charset="0"/>
              </a:rPr>
              <a:t>  #gateway .</a:t>
            </a:r>
            <a:r>
              <a:rPr lang="en-US" altLang="en-US" sz="700" dirty="0" err="1">
                <a:cs typeface="Arial" panose="020B0604020202020204" pitchFamily="34" charset="0"/>
              </a:rPr>
              <a:t>sidebarVisible</a:t>
            </a:r>
            <a:r>
              <a:rPr lang="en-US" altLang="en-US" sz="700" dirty="0">
                <a:cs typeface="Arial" panose="020B0604020202020204" pitchFamily="34" charset="0"/>
              </a:rPr>
              <a:t> .sidebar + .</a:t>
            </a:r>
            <a:r>
              <a:rPr lang="en-US" altLang="en-US" sz="700" dirty="0" err="1">
                <a:cs typeface="Arial" panose="020B0604020202020204" pitchFamily="34" charset="0"/>
              </a:rPr>
              <a:t>listContainer</a:t>
            </a:r>
            <a:r>
              <a:rPr lang="en-US" altLang="en-US" sz="700" dirty="0">
                <a:cs typeface="Arial" panose="020B0604020202020204" pitchFamily="34" charset="0"/>
              </a:rPr>
              <a:t> {</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margin-left: 370px;</a:t>
            </a:r>
          </a:p>
          <a:p>
            <a:pPr lvl="1">
              <a:spcBef>
                <a:spcPct val="0"/>
              </a:spcBef>
              <a:buClrTx/>
              <a:buFont typeface="Symbol" panose="05050102010706020507" pitchFamily="18" charset="2"/>
              <a:buNone/>
            </a:pPr>
            <a:r>
              <a:rPr lang="en-US" altLang="en-US" sz="700" dirty="0">
                <a:cs typeface="Arial" panose="020B0604020202020204" pitchFamily="34" charset="0"/>
              </a:rPr>
              <a:t>  }</a:t>
            </a:r>
          </a:p>
          <a:p>
            <a:pPr lvl="1">
              <a:spcBef>
                <a:spcPct val="0"/>
              </a:spcBef>
              <a:buClrTx/>
              <a:buFont typeface="Symbol" panose="05050102010706020507" pitchFamily="18" charset="2"/>
              <a:buNone/>
            </a:pPr>
            <a:r>
              <a:rPr lang="en-US" altLang="en-US" sz="700" dirty="0">
                <a:cs typeface="Arial" panose="020B0604020202020204" pitchFamily="34" charset="0"/>
              </a:rPr>
              <a:t>#gateway .</a:t>
            </a:r>
            <a:r>
              <a:rPr lang="en-US" altLang="en-US" sz="700" dirty="0" err="1">
                <a:cs typeface="Arial" panose="020B0604020202020204" pitchFamily="34" charset="0"/>
              </a:rPr>
              <a:t>mainContainer</a:t>
            </a:r>
            <a:r>
              <a:rPr lang="en-US" altLang="en-US" sz="700" dirty="0">
                <a:cs typeface="Arial" panose="020B0604020202020204" pitchFamily="34" charset="0"/>
              </a:rPr>
              <a:t>{</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max-width: 1200px;</a:t>
            </a:r>
          </a:p>
          <a:p>
            <a:pPr lvl="1">
              <a:spcBef>
                <a:spcPct val="0"/>
              </a:spcBef>
              <a:buClrTx/>
              <a:buFont typeface="Symbol" panose="05050102010706020507" pitchFamily="18" charset="2"/>
              <a:buNone/>
            </a:pPr>
            <a:r>
              <a:rPr lang="en-US" altLang="en-US" sz="700" dirty="0">
                <a:cs typeface="Arial" panose="020B0604020202020204" pitchFamily="34" charset="0"/>
              </a:rPr>
              <a:t>  }</a:t>
            </a:r>
          </a:p>
          <a:p>
            <a:pPr lvl="1">
              <a:spcBef>
                <a:spcPct val="0"/>
              </a:spcBef>
              <a:buClrTx/>
              <a:buFont typeface="Symbol" panose="05050102010706020507" pitchFamily="18" charset="2"/>
              <a:buNone/>
            </a:pPr>
            <a:r>
              <a:rPr lang="en-US" altLang="en-US" sz="700" dirty="0">
                <a:cs typeface="Arial" panose="020B0604020202020204" pitchFamily="34" charset="0"/>
              </a:rPr>
              <a:t>#gateway[workflow=</a:t>
            </a:r>
            <a:r>
              <a:rPr lang="en-US" altLang="en-US" sz="700" dirty="0" err="1">
                <a:cs typeface="Arial" panose="020B0604020202020204" pitchFamily="34" charset="0"/>
              </a:rPr>
              <a:t>jobDetails</a:t>
            </a:r>
            <a:r>
              <a:rPr lang="en-US" altLang="en-US" sz="700" dirty="0">
                <a:cs typeface="Arial" panose="020B0604020202020204" pitchFamily="34" charset="0"/>
              </a:rPr>
              <a:t>] .</a:t>
            </a:r>
            <a:r>
              <a:rPr lang="en-US" altLang="en-US" sz="700" dirty="0" err="1">
                <a:cs typeface="Arial" panose="020B0604020202020204" pitchFamily="34" charset="0"/>
              </a:rPr>
              <a:t>mainContainer</a:t>
            </a:r>
            <a:r>
              <a:rPr lang="en-US" altLang="en-US" sz="700" dirty="0">
                <a:cs typeface="Arial" panose="020B0604020202020204" pitchFamily="34" charset="0"/>
              </a:rPr>
              <a:t>{</a:t>
            </a:r>
          </a:p>
          <a:p>
            <a:pPr lvl="1">
              <a:spcBef>
                <a:spcPct val="0"/>
              </a:spcBef>
              <a:buClrTx/>
              <a:buFont typeface="Symbol" panose="05050102010706020507" pitchFamily="18" charset="2"/>
              <a:buNone/>
            </a:pPr>
            <a:endParaRPr lang="en-US" altLang="en-US" sz="700" dirty="0">
              <a:cs typeface="Arial" panose="020B0604020202020204" pitchFamily="34" charset="0"/>
            </a:endParaRPr>
          </a:p>
          <a:p>
            <a:pPr lvl="1">
              <a:spcBef>
                <a:spcPct val="0"/>
              </a:spcBef>
              <a:buClrTx/>
              <a:buFont typeface="Symbol" panose="05050102010706020507" pitchFamily="18" charset="2"/>
              <a:buNone/>
            </a:pPr>
            <a:r>
              <a:rPr lang="en-US" altLang="en-US" sz="700" dirty="0">
                <a:cs typeface="Arial" panose="020B0604020202020204" pitchFamily="34" charset="0"/>
              </a:rPr>
              <a:t>    </a:t>
            </a:r>
            <a:r>
              <a:rPr lang="en-US" altLang="en-US" sz="700" dirty="0" err="1">
                <a:cs typeface="Arial" panose="020B0604020202020204" pitchFamily="34" charset="0"/>
              </a:rPr>
              <a:t>xmax</a:t>
            </a:r>
            <a:r>
              <a:rPr lang="en-US" altLang="en-US" sz="700" dirty="0">
                <a:cs typeface="Arial" panose="020B0604020202020204" pitchFamily="34" charset="0"/>
              </a:rPr>
              <a:t>-width: 1100px;</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10</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Advanced CSS: Examples</a:t>
            </a:r>
            <a:endParaRPr lang="en-US" dirty="0">
              <a:solidFill>
                <a:schemeClr val="accent1">
                  <a:lumMod val="50000"/>
                </a:schemeClr>
              </a:solidFill>
            </a:endParaRPr>
          </a:p>
        </p:txBody>
      </p:sp>
    </p:spTree>
    <p:extLst>
      <p:ext uri="{BB962C8B-B14F-4D97-AF65-F5344CB8AC3E}">
        <p14:creationId xmlns:p14="http://schemas.microsoft.com/office/powerpoint/2010/main" val="419576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188" y="797437"/>
            <a:ext cx="8541385" cy="3241992"/>
          </a:xfrm>
        </p:spPr>
        <p:txBody>
          <a:bodyPr/>
          <a:lstStyle/>
          <a:p>
            <a:pPr>
              <a:spcBef>
                <a:spcPts val="0"/>
              </a:spcBef>
            </a:pPr>
            <a:r>
              <a:rPr lang="en-US" sz="1200" b="1" dirty="0"/>
              <a:t>Below are some options for the header logos through CSS changes. </a:t>
            </a:r>
          </a:p>
          <a:p>
            <a:pPr>
              <a:spcBef>
                <a:spcPts val="0"/>
              </a:spcBef>
            </a:pPr>
            <a:endParaRPr lang="en-US" sz="1200" dirty="0"/>
          </a:p>
          <a:p>
            <a:pPr>
              <a:spcBef>
                <a:spcPts val="0"/>
              </a:spcBef>
            </a:pPr>
            <a:r>
              <a:rPr lang="en-US" sz="1200" b="1" u="sng" dirty="0"/>
              <a:t>Larger Main Header Logo</a:t>
            </a:r>
          </a:p>
          <a:p>
            <a:pPr>
              <a:spcBef>
                <a:spcPts val="0"/>
              </a:spcBef>
            </a:pPr>
            <a:endParaRPr lang="en-US" sz="1200" dirty="0"/>
          </a:p>
          <a:p>
            <a:pPr>
              <a:spcBef>
                <a:spcPts val="0"/>
              </a:spcBef>
            </a:pPr>
            <a:r>
              <a:rPr lang="en-US" sz="1200" dirty="0"/>
              <a:t>/*larger main header logo*/</a:t>
            </a:r>
          </a:p>
          <a:p>
            <a:pPr>
              <a:spcBef>
                <a:spcPts val="0"/>
              </a:spcBef>
            </a:pPr>
            <a:r>
              <a:rPr lang="en-US" sz="1200" dirty="0"/>
              <a:t>/*simply adjust the value for height*/</a:t>
            </a:r>
          </a:p>
          <a:p>
            <a:pPr>
              <a:spcBef>
                <a:spcPts val="0"/>
              </a:spcBef>
            </a:pPr>
            <a:r>
              <a:rPr lang="en-US" sz="1200" dirty="0"/>
              <a:t>/*the width will automatically adjust preserving the aspect ratio*/</a:t>
            </a:r>
          </a:p>
          <a:p>
            <a:pPr>
              <a:spcBef>
                <a:spcPts val="0"/>
              </a:spcBef>
            </a:pPr>
            <a:endParaRPr lang="en-US" sz="1200" dirty="0"/>
          </a:p>
          <a:p>
            <a:pPr>
              <a:spcBef>
                <a:spcPts val="0"/>
              </a:spcBef>
            </a:pPr>
            <a:r>
              <a:rPr lang="en-US" sz="1200" dirty="0" err="1"/>
              <a:t>body#gateway</a:t>
            </a:r>
            <a:r>
              <a:rPr lang="en-US" sz="1200" dirty="0"/>
              <a:t> .</a:t>
            </a:r>
            <a:r>
              <a:rPr lang="en-US" sz="1200" dirty="0" err="1"/>
              <a:t>primaryHeaderLogo</a:t>
            </a:r>
            <a:r>
              <a:rPr lang="en-US" sz="1200" dirty="0"/>
              <a:t>{</a:t>
            </a:r>
          </a:p>
          <a:p>
            <a:pPr>
              <a:spcBef>
                <a:spcPts val="0"/>
              </a:spcBef>
            </a:pPr>
            <a:r>
              <a:rPr lang="en-US" sz="1200" dirty="0"/>
              <a:t>  height: 80px;</a:t>
            </a:r>
          </a:p>
          <a:p>
            <a:pPr>
              <a:spcBef>
                <a:spcPts val="0"/>
              </a:spcBef>
            </a:pPr>
            <a:r>
              <a:rPr lang="en-US" sz="1200" dirty="0"/>
              <a:t>}</a:t>
            </a:r>
          </a:p>
          <a:p>
            <a:pPr>
              <a:spcBef>
                <a:spcPts val="0"/>
              </a:spcBef>
            </a:pPr>
            <a:endParaRPr lang="en-US" sz="1200" dirty="0"/>
          </a:p>
          <a:p>
            <a:pPr>
              <a:spcBef>
                <a:spcPts val="0"/>
              </a:spcBef>
            </a:pPr>
            <a:endParaRPr lang="en-US" sz="1200" dirty="0"/>
          </a:p>
          <a:p>
            <a:pPr>
              <a:spcBef>
                <a:spcPts val="0"/>
              </a:spcBef>
            </a:pPr>
            <a:r>
              <a:rPr lang="en-US" sz="1200" b="1" u="sng" dirty="0"/>
              <a:t>Left Aligned Main Header Logo</a:t>
            </a:r>
          </a:p>
          <a:p>
            <a:pPr>
              <a:spcBef>
                <a:spcPts val="0"/>
              </a:spcBef>
            </a:pPr>
            <a:endParaRPr lang="en-US" sz="1200" dirty="0"/>
          </a:p>
          <a:p>
            <a:pPr>
              <a:spcBef>
                <a:spcPts val="0"/>
              </a:spcBef>
            </a:pPr>
            <a:r>
              <a:rPr lang="en-US" sz="1200" dirty="0"/>
              <a:t>/*left aligned main header logo*/</a:t>
            </a:r>
          </a:p>
          <a:p>
            <a:pPr>
              <a:spcBef>
                <a:spcPts val="0"/>
              </a:spcBef>
            </a:pPr>
            <a:endParaRPr lang="en-US" sz="1200" dirty="0"/>
          </a:p>
          <a:p>
            <a:pPr>
              <a:spcBef>
                <a:spcPts val="0"/>
              </a:spcBef>
            </a:pPr>
            <a:r>
              <a:rPr lang="en-US" sz="1200" dirty="0" err="1"/>
              <a:t>body#gateway</a:t>
            </a:r>
            <a:r>
              <a:rPr lang="en-US" sz="1200" dirty="0"/>
              <a:t> .</a:t>
            </a:r>
            <a:r>
              <a:rPr lang="en-US" sz="1200" dirty="0" err="1"/>
              <a:t>primaryHeaderLogo</a:t>
            </a:r>
            <a:r>
              <a:rPr lang="en-US" sz="1200" dirty="0"/>
              <a:t>{</a:t>
            </a:r>
          </a:p>
          <a:p>
            <a:pPr>
              <a:spcBef>
                <a:spcPts val="0"/>
              </a:spcBef>
            </a:pPr>
            <a:r>
              <a:rPr lang="en-US" sz="1200" dirty="0"/>
              <a:t>  float: left;</a:t>
            </a:r>
          </a:p>
          <a:p>
            <a:pPr>
              <a:spcBef>
                <a:spcPts val="0"/>
              </a:spcBef>
            </a:pPr>
            <a:r>
              <a:rPr lang="en-US" sz="1200" dirty="0"/>
              <a:t>  margin-left: 12px;</a:t>
            </a:r>
          </a:p>
          <a:p>
            <a:pPr>
              <a:spcBef>
                <a:spcPts val="0"/>
              </a:spcBef>
            </a:pPr>
            <a:r>
              <a:rPr lang="en-US" sz="1200" dirty="0"/>
              <a:t>}</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11</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Advanced CSS: Examples</a:t>
            </a:r>
            <a:endParaRPr lang="en-US" dirty="0">
              <a:solidFill>
                <a:schemeClr val="accent1">
                  <a:lumMod val="50000"/>
                </a:schemeClr>
              </a:solidFill>
            </a:endParaRPr>
          </a:p>
        </p:txBody>
      </p:sp>
    </p:spTree>
    <p:extLst>
      <p:ext uri="{BB962C8B-B14F-4D97-AF65-F5344CB8AC3E}">
        <p14:creationId xmlns:p14="http://schemas.microsoft.com/office/powerpoint/2010/main" val="13473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55873"/>
            <a:ext cx="8541385" cy="3241992"/>
          </a:xfrm>
        </p:spPr>
        <p:txBody>
          <a:bodyPr/>
          <a:lstStyle/>
          <a:p>
            <a:pPr>
              <a:spcBef>
                <a:spcPts val="0"/>
              </a:spcBef>
            </a:pPr>
            <a:r>
              <a:rPr lang="en-US" sz="1400" b="1" u="sng" dirty="0"/>
              <a:t>Show the Secondary Header logo  (configurable in the VBT once shown)</a:t>
            </a:r>
          </a:p>
          <a:p>
            <a:pPr>
              <a:spcBef>
                <a:spcPts val="0"/>
              </a:spcBef>
            </a:pPr>
            <a:endParaRPr lang="en-US" sz="1400" dirty="0"/>
          </a:p>
          <a:p>
            <a:pPr>
              <a:spcBef>
                <a:spcPts val="0"/>
              </a:spcBef>
            </a:pPr>
            <a:r>
              <a:rPr lang="en-US" sz="1400" dirty="0"/>
              <a:t>/*show the secondary header logo configurable in the VBT once shown*/</a:t>
            </a:r>
          </a:p>
          <a:p>
            <a:pPr>
              <a:spcBef>
                <a:spcPts val="0"/>
              </a:spcBef>
            </a:pPr>
            <a:r>
              <a:rPr lang="en-US" sz="1400" dirty="0"/>
              <a:t>/*this CSS shows it just to the right of an already left aligned main header logo*/</a:t>
            </a:r>
          </a:p>
          <a:p>
            <a:pPr>
              <a:spcBef>
                <a:spcPts val="0"/>
              </a:spcBef>
            </a:pPr>
            <a:r>
              <a:rPr lang="en-US" sz="1400" dirty="0"/>
              <a:t>/*the left value would need to be tweaked based on the proportions of the main logo*/</a:t>
            </a:r>
          </a:p>
          <a:p>
            <a:pPr>
              <a:spcBef>
                <a:spcPts val="0"/>
              </a:spcBef>
            </a:pPr>
            <a:r>
              <a:rPr lang="en-US" sz="1400" dirty="0"/>
              <a:t>/*once again the height value will control both height and relative width*/</a:t>
            </a:r>
          </a:p>
          <a:p>
            <a:pPr>
              <a:spcBef>
                <a:spcPts val="0"/>
              </a:spcBef>
            </a:pPr>
            <a:endParaRPr lang="en-US" sz="1400" dirty="0"/>
          </a:p>
          <a:p>
            <a:pPr>
              <a:spcBef>
                <a:spcPts val="0"/>
              </a:spcBef>
            </a:pPr>
            <a:r>
              <a:rPr lang="en-US" sz="1400" dirty="0" err="1"/>
              <a:t>body#gateway</a:t>
            </a:r>
            <a:r>
              <a:rPr lang="en-US" sz="1400" dirty="0"/>
              <a:t> .</a:t>
            </a:r>
            <a:r>
              <a:rPr lang="en-US" sz="1400" dirty="0" err="1"/>
              <a:t>secondaryHeaderLogoWrapperLink</a:t>
            </a:r>
            <a:r>
              <a:rPr lang="en-US" sz="1400" dirty="0"/>
              <a:t>{</a:t>
            </a:r>
          </a:p>
          <a:p>
            <a:pPr>
              <a:spcBef>
                <a:spcPts val="0"/>
              </a:spcBef>
            </a:pPr>
            <a:r>
              <a:rPr lang="en-US" sz="1400" dirty="0"/>
              <a:t>  padding: 8px </a:t>
            </a:r>
            <a:r>
              <a:rPr lang="en-US" sz="1400" dirty="0" err="1"/>
              <a:t>8px</a:t>
            </a:r>
            <a:r>
              <a:rPr lang="en-US" sz="1400" dirty="0"/>
              <a:t> 4px 8px;</a:t>
            </a:r>
          </a:p>
          <a:p>
            <a:pPr>
              <a:spcBef>
                <a:spcPts val="0"/>
              </a:spcBef>
            </a:pPr>
            <a:r>
              <a:rPr lang="en-US" sz="1400" dirty="0"/>
              <a:t>  display: block;</a:t>
            </a:r>
          </a:p>
          <a:p>
            <a:pPr>
              <a:spcBef>
                <a:spcPts val="0"/>
              </a:spcBef>
            </a:pPr>
            <a:r>
              <a:rPr lang="en-US" sz="1400" dirty="0"/>
              <a:t>  position: absolute;</a:t>
            </a:r>
          </a:p>
          <a:p>
            <a:pPr>
              <a:spcBef>
                <a:spcPts val="0"/>
              </a:spcBef>
            </a:pPr>
            <a:r>
              <a:rPr lang="en-US" sz="1400" dirty="0"/>
              <a:t>  left: 230px;</a:t>
            </a:r>
          </a:p>
          <a:p>
            <a:pPr>
              <a:spcBef>
                <a:spcPts val="0"/>
              </a:spcBef>
            </a:pPr>
            <a:r>
              <a:rPr lang="en-US" sz="1400" dirty="0"/>
              <a:t>  top: 9px;</a:t>
            </a:r>
          </a:p>
          <a:p>
            <a:pPr>
              <a:spcBef>
                <a:spcPts val="0"/>
              </a:spcBef>
            </a:pPr>
            <a:r>
              <a:rPr lang="en-US" sz="1400" dirty="0"/>
              <a:t>}</a:t>
            </a:r>
          </a:p>
          <a:p>
            <a:pPr>
              <a:spcBef>
                <a:spcPts val="0"/>
              </a:spcBef>
            </a:pPr>
            <a:endParaRPr lang="en-US" sz="1400" dirty="0"/>
          </a:p>
          <a:p>
            <a:pPr>
              <a:spcBef>
                <a:spcPts val="0"/>
              </a:spcBef>
            </a:pPr>
            <a:r>
              <a:rPr lang="en-US" sz="1400" dirty="0" err="1"/>
              <a:t>body#gateway</a:t>
            </a:r>
            <a:r>
              <a:rPr lang="en-US" sz="1400" dirty="0"/>
              <a:t> </a:t>
            </a:r>
            <a:r>
              <a:rPr lang="en-US" sz="1400" dirty="0" err="1"/>
              <a:t>img.secondaryHeaderLogo</a:t>
            </a:r>
            <a:r>
              <a:rPr lang="en-US" sz="1400" dirty="0"/>
              <a:t>{</a:t>
            </a:r>
          </a:p>
          <a:p>
            <a:pPr>
              <a:spcBef>
                <a:spcPts val="0"/>
              </a:spcBef>
            </a:pPr>
            <a:r>
              <a:rPr lang="en-US" sz="1400" dirty="0"/>
              <a:t>  height: 40px !important;</a:t>
            </a:r>
          </a:p>
          <a:p>
            <a:pPr>
              <a:spcBef>
                <a:spcPts val="0"/>
              </a:spcBef>
            </a:pPr>
            <a:r>
              <a:rPr lang="en-US" sz="1400" dirty="0"/>
              <a:t>}</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12</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Advanced CSS: Examples</a:t>
            </a:r>
            <a:endParaRPr lang="en-US" dirty="0">
              <a:solidFill>
                <a:schemeClr val="accent1">
                  <a:lumMod val="50000"/>
                </a:schemeClr>
              </a:solidFill>
            </a:endParaRPr>
          </a:p>
        </p:txBody>
      </p:sp>
    </p:spTree>
    <p:extLst>
      <p:ext uri="{BB962C8B-B14F-4D97-AF65-F5344CB8AC3E}">
        <p14:creationId xmlns:p14="http://schemas.microsoft.com/office/powerpoint/2010/main" val="125910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13</a:t>
            </a:fld>
            <a:endParaRPr lang="en-US" dirty="0"/>
          </a:p>
        </p:txBody>
      </p:sp>
      <p:sp>
        <p:nvSpPr>
          <p:cNvPr id="6" name="Content Placeholder 5"/>
          <p:cNvSpPr>
            <a:spLocks noGrp="1"/>
          </p:cNvSpPr>
          <p:nvPr>
            <p:ph idx="14"/>
          </p:nvPr>
        </p:nvSpPr>
        <p:spPr>
          <a:xfrm>
            <a:off x="228599" y="1731818"/>
            <a:ext cx="8672945" cy="505691"/>
          </a:xfrm>
        </p:spPr>
        <p:txBody>
          <a:bodyPr/>
          <a:lstStyle/>
          <a:p>
            <a:pPr algn="ctr"/>
            <a:r>
              <a:rPr lang="en-US" dirty="0">
                <a:solidFill>
                  <a:srgbClr val="FFFFFF"/>
                </a:solidFill>
              </a:rPr>
              <a:t>Thanks for watching!</a:t>
            </a:r>
            <a:endParaRPr lang="en-US" baseline="30000" dirty="0">
              <a:solidFill>
                <a:srgbClr val="FFFFFF"/>
              </a:solidFill>
            </a:endParaRPr>
          </a:p>
        </p:txBody>
      </p:sp>
    </p:spTree>
    <p:extLst>
      <p:ext uri="{BB962C8B-B14F-4D97-AF65-F5344CB8AC3E}">
        <p14:creationId xmlns:p14="http://schemas.microsoft.com/office/powerpoint/2010/main" val="82422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800" dirty="0"/>
              <a:t>Visual Branding Tool Overview</a:t>
            </a:r>
          </a:p>
          <a:p>
            <a:pPr marL="285750" indent="-285750">
              <a:spcBef>
                <a:spcPts val="0"/>
              </a:spcBef>
              <a:buFont typeface="Arial" panose="020B0604020202020204" pitchFamily="34" charset="0"/>
              <a:buChar char="•"/>
            </a:pPr>
            <a:r>
              <a:rPr lang="en-US" sz="1800" dirty="0"/>
              <a:t>Steps to Configure in the Visual Branding Tool</a:t>
            </a:r>
          </a:p>
          <a:p>
            <a:pPr marL="285750" indent="-285750">
              <a:spcBef>
                <a:spcPts val="0"/>
              </a:spcBef>
              <a:buFont typeface="Arial" panose="020B0604020202020204" pitchFamily="34" charset="0"/>
              <a:buChar char="•"/>
            </a:pPr>
            <a:r>
              <a:rPr lang="en-US" sz="1800" dirty="0"/>
              <a:t>Advanced CSS Overview</a:t>
            </a:r>
          </a:p>
          <a:p>
            <a:pPr marL="285750" indent="-285750">
              <a:spcBef>
                <a:spcPts val="0"/>
              </a:spcBef>
              <a:buFont typeface="Arial" panose="020B0604020202020204" pitchFamily="34" charset="0"/>
              <a:buChar char="•"/>
            </a:pPr>
            <a:r>
              <a:rPr lang="en-US" sz="1800" dirty="0"/>
              <a:t>Advanced CSS Examples</a:t>
            </a:r>
          </a:p>
          <a:p>
            <a:pPr marL="285750" indent="-285750">
              <a:spcBef>
                <a:spcPts val="0"/>
              </a:spcBef>
              <a:buFont typeface="Arial" panose="020B0604020202020204" pitchFamily="34" charset="0"/>
              <a:buChar char="•"/>
            </a:pPr>
            <a:r>
              <a:rPr lang="en-US" sz="1800" dirty="0"/>
              <a:t>Visual Branding Tool Configuration Demo</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2</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Agenda</a:t>
            </a:r>
          </a:p>
        </p:txBody>
      </p:sp>
    </p:spTree>
    <p:extLst>
      <p:ext uri="{BB962C8B-B14F-4D97-AF65-F5344CB8AC3E}">
        <p14:creationId xmlns:p14="http://schemas.microsoft.com/office/powerpoint/2010/main" val="165049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88322"/>
            <a:ext cx="8541385" cy="3241992"/>
          </a:xfrm>
        </p:spPr>
        <p:txBody>
          <a:bodyPr/>
          <a:lstStyle/>
          <a:p>
            <a:pPr>
              <a:spcBef>
                <a:spcPts val="0"/>
              </a:spcBef>
            </a:pPr>
            <a:r>
              <a:rPr lang="en-US" sz="1400" dirty="0"/>
              <a:t>With the Visual Branding Tool (VBT), you can change and save branding elements for responsive Talent Gateways and Gateway Questionnaires: colors, fonts, and stored images. Gateways must be:</a:t>
            </a:r>
          </a:p>
          <a:p>
            <a:pPr marL="285750" indent="-285750">
              <a:spcBef>
                <a:spcPts val="0"/>
              </a:spcBef>
              <a:buFont typeface="Arial" panose="020B0604020202020204" pitchFamily="34" charset="0"/>
              <a:buChar char="•"/>
            </a:pPr>
            <a:r>
              <a:rPr lang="en-US" sz="1400" dirty="0"/>
              <a:t>Full or Global WCAG-enabled Talent Gateways</a:t>
            </a:r>
          </a:p>
          <a:p>
            <a:pPr marL="285750" indent="-285750">
              <a:spcBef>
                <a:spcPts val="0"/>
              </a:spcBef>
              <a:buFont typeface="Arial" panose="020B0604020202020204" pitchFamily="34" charset="0"/>
              <a:buChar char="•"/>
            </a:pPr>
            <a:r>
              <a:rPr lang="en-US" sz="1400" dirty="0"/>
              <a:t>Have saved responsive layout (indicated by pencil or checkmark icons) </a:t>
            </a:r>
          </a:p>
          <a:p>
            <a:pPr marL="285750" indent="-285750">
              <a:spcBef>
                <a:spcPts val="0"/>
              </a:spcBef>
              <a:buFont typeface="Arial" panose="020B0604020202020204" pitchFamily="34" charset="0"/>
              <a:buChar char="•"/>
            </a:pPr>
            <a:r>
              <a:rPr lang="en-US" sz="1400" dirty="0"/>
              <a:t>Be synchronized if new or if responsive layout was recently configured.</a:t>
            </a:r>
          </a:p>
          <a:p>
            <a:pPr>
              <a:spcBef>
                <a:spcPts val="0"/>
              </a:spcBef>
            </a:pPr>
            <a:endParaRPr lang="en-US" sz="1400" dirty="0"/>
          </a:p>
          <a:p>
            <a:pPr>
              <a:spcBef>
                <a:spcPts val="0"/>
              </a:spcBef>
            </a:pPr>
            <a:r>
              <a:rPr lang="en-US" sz="1400" dirty="0"/>
              <a:t>To Access the VBT you can select Tools &gt; Talent Gateways &gt; </a:t>
            </a:r>
          </a:p>
          <a:p>
            <a:pPr>
              <a:spcBef>
                <a:spcPts val="0"/>
              </a:spcBef>
            </a:pPr>
            <a:endParaRPr lang="en-US" sz="1400" dirty="0"/>
          </a:p>
          <a:p>
            <a:pPr>
              <a:spcBef>
                <a:spcPts val="0"/>
              </a:spcBef>
            </a:pPr>
            <a:r>
              <a:rPr lang="en-US" sz="1400" dirty="0"/>
              <a:t>Alternatively, you can click the responsive layout checkmark icon for any Talent Gateway, expand the “Branding: Fonts/Colors/Images” section, and click the “Launch the visual branding tool” button. </a:t>
            </a:r>
          </a:p>
          <a:p>
            <a:pPr>
              <a:spcBef>
                <a:spcPts val="0"/>
              </a:spcBef>
            </a:pPr>
            <a:endParaRPr lang="en-US" sz="14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3</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Visual Branding Tool Overview</a:t>
            </a:r>
          </a:p>
        </p:txBody>
      </p:sp>
      <p:pic>
        <p:nvPicPr>
          <p:cNvPr id="16" name="Picture 15" descr="picture icon in Responsive layout column" title="picture icon in Responsive layout column"/>
          <p:cNvPicPr/>
          <p:nvPr/>
        </p:nvPicPr>
        <p:blipFill>
          <a:blip r:embed="rId2"/>
          <a:srcRect/>
          <a:stretch>
            <a:fillRect/>
          </a:stretch>
        </p:blipFill>
        <p:spPr bwMode="auto">
          <a:xfrm>
            <a:off x="5089573" y="2028501"/>
            <a:ext cx="312677" cy="237896"/>
          </a:xfrm>
          <a:prstGeom prst="rect">
            <a:avLst/>
          </a:prstGeom>
          <a:noFill/>
          <a:ln>
            <a:solidFill>
              <a:schemeClr val="tx2"/>
            </a:solidFill>
          </a:ln>
        </p:spPr>
      </p:pic>
      <p:pic>
        <p:nvPicPr>
          <p:cNvPr id="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067" y="2917562"/>
            <a:ext cx="5367625" cy="180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0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r>
              <a:rPr lang="en-US" sz="1800" dirty="0"/>
              <a:t>VBT opens in configuration mode, where you can right-click to change the different elements. </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4</a:t>
            </a:fld>
            <a:endParaRPr lang="en-US" noProof="0"/>
          </a:p>
        </p:txBody>
      </p:sp>
      <p:sp>
        <p:nvSpPr>
          <p:cNvPr id="5" name="Title 4"/>
          <p:cNvSpPr>
            <a:spLocks noGrp="1"/>
          </p:cNvSpPr>
          <p:nvPr>
            <p:ph type="title"/>
          </p:nvPr>
        </p:nvSpPr>
        <p:spPr>
          <a:xfrm>
            <a:off x="228600" y="173736"/>
            <a:ext cx="5444836" cy="463573"/>
          </a:xfrm>
        </p:spPr>
        <p:txBody>
          <a:bodyPr/>
          <a:lstStyle/>
          <a:p>
            <a:r>
              <a:rPr lang="en-US" dirty="0">
                <a:solidFill>
                  <a:schemeClr val="accent1">
                    <a:lumMod val="50000"/>
                  </a:schemeClr>
                </a:solidFill>
              </a:rPr>
              <a:t>Steps to Configure in the Visual Branding Tool</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7794" y="1174593"/>
            <a:ext cx="6022995" cy="354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06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5927" y="655974"/>
            <a:ext cx="3465094" cy="3241992"/>
          </a:xfrm>
        </p:spPr>
        <p:txBody>
          <a:bodyPr/>
          <a:lstStyle/>
          <a:p>
            <a:pPr>
              <a:spcBef>
                <a:spcPts val="0"/>
              </a:spcBef>
            </a:pPr>
            <a:r>
              <a:rPr lang="en-US" sz="1400" dirty="0"/>
              <a:t>1: Logo – Will appear in the header. Must be a URL and HTTPS hosted. Height 50px, Width 130px, Size 50kb</a:t>
            </a:r>
          </a:p>
          <a:p>
            <a:pPr>
              <a:spcBef>
                <a:spcPts val="0"/>
              </a:spcBef>
            </a:pPr>
            <a:endParaRPr lang="en-US" sz="1400" dirty="0"/>
          </a:p>
          <a:p>
            <a:pPr>
              <a:spcBef>
                <a:spcPts val="0"/>
              </a:spcBef>
            </a:pPr>
            <a:r>
              <a:rPr lang="en-US" sz="1400" dirty="0"/>
              <a:t>2: Branded Image – Must be a URL and HTTPS hosted. Height 400px, Width 1100px, Size 600kb</a:t>
            </a:r>
          </a:p>
          <a:p>
            <a:pPr>
              <a:spcBef>
                <a:spcPts val="0"/>
              </a:spcBef>
            </a:pPr>
            <a:endParaRPr lang="en-US" sz="1400" dirty="0"/>
          </a:p>
          <a:p>
            <a:pPr>
              <a:spcBef>
                <a:spcPts val="0"/>
              </a:spcBef>
            </a:pPr>
            <a:r>
              <a:rPr lang="en-US" sz="1400" dirty="0"/>
              <a:t>3: Header Link Color</a:t>
            </a:r>
          </a:p>
          <a:p>
            <a:pPr>
              <a:spcBef>
                <a:spcPts val="0"/>
              </a:spcBef>
            </a:pPr>
            <a:r>
              <a:rPr lang="en-US" sz="1400" dirty="0"/>
              <a:t>4: Foreground Color</a:t>
            </a:r>
          </a:p>
          <a:p>
            <a:pPr>
              <a:spcBef>
                <a:spcPts val="0"/>
              </a:spcBef>
            </a:pPr>
            <a:r>
              <a:rPr lang="en-US" sz="1400" dirty="0"/>
              <a:t>5: Background Color</a:t>
            </a:r>
          </a:p>
          <a:p>
            <a:pPr>
              <a:spcBef>
                <a:spcPts val="0"/>
              </a:spcBef>
            </a:pPr>
            <a:r>
              <a:rPr lang="en-US" sz="1400" dirty="0"/>
              <a:t>6: Base Font Size – 16px default</a:t>
            </a:r>
          </a:p>
          <a:p>
            <a:pPr>
              <a:spcBef>
                <a:spcPts val="0"/>
              </a:spcBef>
            </a:pPr>
            <a:r>
              <a:rPr lang="en-US" sz="1400" dirty="0"/>
              <a:t>7: Base Font Color</a:t>
            </a:r>
          </a:p>
          <a:p>
            <a:pPr>
              <a:spcBef>
                <a:spcPts val="0"/>
              </a:spcBef>
            </a:pPr>
            <a:r>
              <a:rPr lang="en-US" sz="1400" dirty="0"/>
              <a:t>8: Base Font Style: Helvetica Neue/Arial, Verdana, Times New Roman, Tahoma</a:t>
            </a:r>
          </a:p>
          <a:p>
            <a:pPr>
              <a:spcBef>
                <a:spcPts val="0"/>
              </a:spcBef>
            </a:pPr>
            <a:r>
              <a:rPr lang="en-US" sz="1400" dirty="0"/>
              <a:t>9: Page Link Color</a:t>
            </a:r>
          </a:p>
          <a:p>
            <a:pPr>
              <a:spcBef>
                <a:spcPts val="0"/>
              </a:spcBef>
            </a:pPr>
            <a:r>
              <a:rPr lang="en-US" sz="1400" dirty="0"/>
              <a:t>10: Button Background Color</a:t>
            </a:r>
          </a:p>
          <a:p>
            <a:pPr>
              <a:spcBef>
                <a:spcPts val="0"/>
              </a:spcBef>
            </a:pPr>
            <a:r>
              <a:rPr lang="en-US" sz="1400" dirty="0"/>
              <a:t>11: Footer Font Color</a:t>
            </a:r>
          </a:p>
          <a:p>
            <a:pPr>
              <a:spcBef>
                <a:spcPts val="0"/>
              </a:spcBef>
            </a:pPr>
            <a:r>
              <a:rPr lang="en-US" sz="1400" dirty="0"/>
              <a:t>12: Footer Background Color</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5</a:t>
            </a:fld>
            <a:endParaRPr lang="en-US" noProof="0"/>
          </a:p>
        </p:txBody>
      </p:sp>
      <p:sp>
        <p:nvSpPr>
          <p:cNvPr id="5" name="Title 4"/>
          <p:cNvSpPr>
            <a:spLocks noGrp="1"/>
          </p:cNvSpPr>
          <p:nvPr>
            <p:ph type="title"/>
          </p:nvPr>
        </p:nvSpPr>
        <p:spPr>
          <a:xfrm>
            <a:off x="228600" y="173736"/>
            <a:ext cx="5570621" cy="463573"/>
          </a:xfrm>
        </p:spPr>
        <p:txBody>
          <a:bodyPr/>
          <a:lstStyle/>
          <a:p>
            <a:r>
              <a:rPr lang="en-US" dirty="0">
                <a:solidFill>
                  <a:schemeClr val="accent1">
                    <a:lumMod val="50000"/>
                  </a:schemeClr>
                </a:solidFill>
              </a:rPr>
              <a:t>Steps to Configure in the Visual Branding Tool</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04" y="750635"/>
            <a:ext cx="5017744" cy="290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04" y="3630086"/>
            <a:ext cx="5017744" cy="102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66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188" y="723131"/>
            <a:ext cx="8649117" cy="3855503"/>
          </a:xfrm>
        </p:spPr>
        <p:txBody>
          <a:bodyPr/>
          <a:lstStyle/>
          <a:p>
            <a:pPr>
              <a:spcBef>
                <a:spcPts val="0"/>
              </a:spcBef>
            </a:pPr>
            <a:r>
              <a:rPr lang="en-US" sz="1400" dirty="0"/>
              <a:t>At a very high level, CSS (Cascading Style Sheets) replaces the formatting of certain HTML tags in page content; you could make a special icon appear for any use of the &lt;li&gt; bullet tag, or you can control the colors of certain elements universally.  CSS normally can be used in-page or as a separate HTML document called for each page.  To learn more about CSS, you can access this </a:t>
            </a:r>
            <a:r>
              <a:rPr lang="en-US" sz="1400" dirty="0">
                <a:hlinkClick r:id="rId2"/>
              </a:rPr>
              <a:t>online source</a:t>
            </a:r>
            <a:r>
              <a:rPr lang="en-US" sz="1400" dirty="0"/>
              <a:t>.  </a:t>
            </a:r>
          </a:p>
          <a:p>
            <a:pPr>
              <a:spcBef>
                <a:spcPts val="0"/>
              </a:spcBef>
            </a:pPr>
            <a:endParaRPr lang="en-US" sz="1400" dirty="0"/>
          </a:p>
          <a:p>
            <a:pPr>
              <a:spcBef>
                <a:spcPts val="0"/>
              </a:spcBef>
            </a:pPr>
            <a:r>
              <a:rPr lang="en-US" sz="1400" dirty="0"/>
              <a:t>The Advanced / CSS feature in the visual branding tool was created to allow clients granular control over branding through the direct input of CSS code. Advanced CSS allows you to add CSS scripts to change the look and feel of the responsively designed pages.</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6</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Advanced CSS</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206" y="2432523"/>
            <a:ext cx="5186647" cy="248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98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a:spcBef>
                <a:spcPts val="0"/>
              </a:spcBef>
            </a:pPr>
            <a:r>
              <a:rPr lang="en-US" sz="1600" dirty="0"/>
              <a:t>The Advanced CSS feature is very powerful, and as you manipulate the CSS on a page, you may negatively affect the responsiveness or the accessibility of the application pages, so please make sure the CSS script entered is done by someone with deep expertise in CSS.  The candidate experience has been coded to adhere to numerous global standards and to accommodate virtually all devices through responsive design.  In addition to solid knowledge of CSS, the Advanced CSS option of the visual branding tool requires great care to avoid adversely affecting all of the following:</a:t>
            </a:r>
          </a:p>
          <a:p>
            <a:pPr>
              <a:spcBef>
                <a:spcPts val="0"/>
              </a:spcBef>
            </a:pPr>
            <a:endParaRPr lang="en-US" sz="1600" dirty="0"/>
          </a:p>
          <a:p>
            <a:pPr marL="458788" lvl="1" indent="-285750">
              <a:spcBef>
                <a:spcPts val="0"/>
              </a:spcBef>
              <a:buFont typeface="Arial" panose="020B0604020202020204" pitchFamily="34" charset="0"/>
              <a:buChar char="•"/>
            </a:pPr>
            <a:r>
              <a:rPr lang="en-US" sz="1600" dirty="0"/>
              <a:t>Responsive breakpoints</a:t>
            </a:r>
          </a:p>
          <a:p>
            <a:pPr marL="458788" lvl="1" indent="-285750">
              <a:spcBef>
                <a:spcPts val="0"/>
              </a:spcBef>
              <a:buFont typeface="Arial" panose="020B0604020202020204" pitchFamily="34" charset="0"/>
              <a:buChar char="•"/>
            </a:pPr>
            <a:r>
              <a:rPr lang="en-US" sz="1600" dirty="0"/>
              <a:t>General usability</a:t>
            </a:r>
          </a:p>
          <a:p>
            <a:pPr marL="458788" lvl="1" indent="-285750">
              <a:spcBef>
                <a:spcPts val="0"/>
              </a:spcBef>
              <a:buFont typeface="Arial" panose="020B0604020202020204" pitchFamily="34" charset="0"/>
              <a:buChar char="•"/>
            </a:pPr>
            <a:r>
              <a:rPr lang="en-US" sz="1600" dirty="0"/>
              <a:t>Accessibility</a:t>
            </a:r>
          </a:p>
          <a:p>
            <a:pPr>
              <a:spcBef>
                <a:spcPts val="0"/>
              </a:spcBef>
            </a:pPr>
            <a:endParaRPr lang="en-US" sz="1600" dirty="0"/>
          </a:p>
          <a:p>
            <a:pPr>
              <a:spcBef>
                <a:spcPts val="0"/>
              </a:spcBef>
            </a:pPr>
            <a:r>
              <a:rPr lang="en-US" sz="1600" dirty="0"/>
              <a:t>The tool is not intended to re-write the entire CSS, it's intended use is for specific changes that need to be made. </a:t>
            </a:r>
          </a:p>
          <a:p>
            <a:pPr>
              <a:spcBef>
                <a:spcPts val="0"/>
              </a:spcBef>
            </a:pPr>
            <a:endParaRPr lang="en-US" sz="16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7</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Advanced CSS</a:t>
            </a:r>
          </a:p>
        </p:txBody>
      </p:sp>
    </p:spTree>
    <p:extLst>
      <p:ext uri="{BB962C8B-B14F-4D97-AF65-F5344CB8AC3E}">
        <p14:creationId xmlns:p14="http://schemas.microsoft.com/office/powerpoint/2010/main" val="243047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a:spcBef>
                <a:spcPts val="0"/>
              </a:spcBef>
            </a:pPr>
            <a:r>
              <a:rPr lang="en-US" sz="1400" b="1" dirty="0"/>
              <a:t>What It Can Do</a:t>
            </a:r>
            <a:r>
              <a:rPr lang="en-US" sz="1400" dirty="0"/>
              <a:t>: The Advanced CSS option can control the presentation of every element in the user interface: header, footer, and main body.  Such as:</a:t>
            </a:r>
          </a:p>
          <a:p>
            <a:pPr marL="285750" indent="-285750">
              <a:spcBef>
                <a:spcPts val="0"/>
              </a:spcBef>
              <a:buFont typeface="Arial" panose="020B0604020202020204" pitchFamily="34" charset="0"/>
              <a:buChar char="•"/>
            </a:pPr>
            <a:r>
              <a:rPr lang="en-US" sz="1400" dirty="0"/>
              <a:t>Control colors and fonts</a:t>
            </a:r>
          </a:p>
          <a:p>
            <a:pPr marL="285750" indent="-285750">
              <a:spcBef>
                <a:spcPts val="0"/>
              </a:spcBef>
              <a:buFont typeface="Arial" panose="020B0604020202020204" pitchFamily="34" charset="0"/>
              <a:buChar char="•"/>
            </a:pPr>
            <a:r>
              <a:rPr lang="en-US" sz="1400" dirty="0"/>
              <a:t>Hide content</a:t>
            </a:r>
          </a:p>
          <a:p>
            <a:pPr marL="285750" indent="-285750">
              <a:spcBef>
                <a:spcPts val="0"/>
              </a:spcBef>
              <a:buFont typeface="Arial" panose="020B0604020202020204" pitchFamily="34" charset="0"/>
              <a:buChar char="•"/>
            </a:pPr>
            <a:r>
              <a:rPr lang="en-US" sz="1400" dirty="0"/>
              <a:t>Resize content</a:t>
            </a:r>
          </a:p>
          <a:p>
            <a:pPr marL="285750" indent="-285750">
              <a:spcBef>
                <a:spcPts val="0"/>
              </a:spcBef>
              <a:buFont typeface="Arial" panose="020B0604020202020204" pitchFamily="34" charset="0"/>
              <a:buChar char="•"/>
            </a:pPr>
            <a:r>
              <a:rPr lang="en-US" sz="1400" dirty="0"/>
              <a:t>Reposition content</a:t>
            </a:r>
          </a:p>
          <a:p>
            <a:pPr marL="285750" indent="-285750">
              <a:spcBef>
                <a:spcPts val="0"/>
              </a:spcBef>
              <a:buFont typeface="Arial" panose="020B0604020202020204" pitchFamily="34" charset="0"/>
              <a:buChar char="•"/>
            </a:pPr>
            <a:r>
              <a:rPr lang="en-US" sz="1400" dirty="0"/>
              <a:t>Add background images</a:t>
            </a:r>
          </a:p>
          <a:p>
            <a:pPr marL="285750" indent="-285750">
              <a:spcBef>
                <a:spcPts val="0"/>
              </a:spcBef>
              <a:buFont typeface="Arial" panose="020B0604020202020204" pitchFamily="34" charset="0"/>
              <a:buChar char="•"/>
            </a:pPr>
            <a:r>
              <a:rPr lang="en-US" sz="1400" dirty="0"/>
              <a:t>Add and remove scroll bars</a:t>
            </a:r>
          </a:p>
          <a:p>
            <a:pPr marL="285750" indent="-285750">
              <a:spcBef>
                <a:spcPts val="0"/>
              </a:spcBef>
              <a:buFont typeface="Arial" panose="020B0604020202020204" pitchFamily="34" charset="0"/>
              <a:buChar char="•"/>
            </a:pPr>
            <a:r>
              <a:rPr lang="en-US" sz="1400" dirty="0"/>
              <a:t>Add some content (text, icons, images, etc.) within limitations</a:t>
            </a:r>
          </a:p>
          <a:p>
            <a:pPr marL="285750" indent="-285750">
              <a:spcBef>
                <a:spcPts val="0"/>
              </a:spcBef>
              <a:buFont typeface="Arial" panose="020B0604020202020204" pitchFamily="34" charset="0"/>
              <a:buChar char="•"/>
            </a:pPr>
            <a:r>
              <a:rPr lang="en-US" sz="1400" dirty="0"/>
              <a:t>Show content that was otherwise hidden</a:t>
            </a:r>
          </a:p>
          <a:p>
            <a:pPr marL="285750" indent="-285750">
              <a:spcBef>
                <a:spcPts val="0"/>
              </a:spcBef>
              <a:buFont typeface="Arial" panose="020B0604020202020204" pitchFamily="34" charset="0"/>
              <a:buChar char="•"/>
            </a:pPr>
            <a:r>
              <a:rPr lang="en-US" sz="1400" dirty="0"/>
              <a:t>Change the number of columns displayed (within some limitations, excluding IE &lt; 10 and Opera Mini)</a:t>
            </a:r>
          </a:p>
          <a:p>
            <a:pPr>
              <a:spcBef>
                <a:spcPts val="0"/>
              </a:spcBef>
            </a:pPr>
            <a:endParaRPr lang="en-US" sz="1400" dirty="0"/>
          </a:p>
          <a:p>
            <a:pPr>
              <a:spcBef>
                <a:spcPts val="0"/>
              </a:spcBef>
            </a:pPr>
            <a:r>
              <a:rPr lang="en-US" sz="1400" b="1" dirty="0"/>
              <a:t>What It Cannot Do</a:t>
            </a:r>
          </a:p>
          <a:p>
            <a:pPr marL="285750" indent="-285750">
              <a:spcBef>
                <a:spcPts val="0"/>
              </a:spcBef>
              <a:buFont typeface="Arial" panose="020B0604020202020204" pitchFamily="34" charset="0"/>
              <a:buChar char="•"/>
            </a:pPr>
            <a:r>
              <a:rPr lang="en-US" sz="1400" dirty="0"/>
              <a:t>It cannot always single out a single element in the user interface to restyle without affecting similar elements</a:t>
            </a:r>
          </a:p>
          <a:p>
            <a:pPr marL="285750" indent="-285750">
              <a:spcBef>
                <a:spcPts val="0"/>
              </a:spcBef>
              <a:buFont typeface="Arial" panose="020B0604020202020204" pitchFamily="34" charset="0"/>
              <a:buChar char="•"/>
            </a:pPr>
            <a:r>
              <a:rPr lang="en-US" sz="1400" dirty="0"/>
              <a:t>It generally cannot divide content or make any changes that require changes to markup</a:t>
            </a:r>
          </a:p>
          <a:p>
            <a:pPr marL="285750" indent="-285750">
              <a:spcBef>
                <a:spcPts val="0"/>
              </a:spcBef>
              <a:buFont typeface="Arial" panose="020B0604020202020204" pitchFamily="34" charset="0"/>
              <a:buChar char="•"/>
            </a:pPr>
            <a:r>
              <a:rPr lang="en-US" sz="1400" dirty="0"/>
              <a:t>It generally cannot control user interaction or make any changes that require changes to script.</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8</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Advanced CSS</a:t>
            </a:r>
            <a:endParaRPr lang="en-US" dirty="0">
              <a:solidFill>
                <a:schemeClr val="accent1">
                  <a:lumMod val="50000"/>
                </a:schemeClr>
              </a:solidFill>
            </a:endParaRPr>
          </a:p>
        </p:txBody>
      </p:sp>
    </p:spTree>
    <p:extLst>
      <p:ext uri="{BB962C8B-B14F-4D97-AF65-F5344CB8AC3E}">
        <p14:creationId xmlns:p14="http://schemas.microsoft.com/office/powerpoint/2010/main" val="143156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a:spcBef>
                <a:spcPts val="0"/>
              </a:spcBef>
            </a:pPr>
            <a:r>
              <a:rPr lang="en-US" sz="1600" b="1" dirty="0"/>
              <a:t>The background and input boxes on the Welcome page in Responsive Apply are square.  In order to make them rounded, you can use this script:</a:t>
            </a:r>
          </a:p>
          <a:p>
            <a:pPr>
              <a:spcBef>
                <a:spcPts val="0"/>
              </a:spcBef>
            </a:pPr>
            <a:endParaRPr lang="en-US" sz="1600" dirty="0"/>
          </a:p>
          <a:p>
            <a:pPr>
              <a:spcBef>
                <a:spcPts val="0"/>
              </a:spcBef>
            </a:pPr>
            <a:r>
              <a:rPr lang="en-US" sz="1600" dirty="0"/>
              <a:t>div, p, span, input, button, </a:t>
            </a:r>
            <a:r>
              <a:rPr lang="en-US" sz="1600" dirty="0" err="1"/>
              <a:t>textarea</a:t>
            </a:r>
            <a:r>
              <a:rPr lang="en-US" sz="1600" dirty="0"/>
              <a:t>, </a:t>
            </a:r>
            <a:r>
              <a:rPr lang="en-US" sz="1600" dirty="0" err="1"/>
              <a:t>img.backgroundImage</a:t>
            </a:r>
            <a:r>
              <a:rPr lang="en-US" sz="1600" dirty="0"/>
              <a:t>, </a:t>
            </a:r>
            <a:r>
              <a:rPr lang="en-US" sz="1600" dirty="0" err="1"/>
              <a:t>ul</a:t>
            </a:r>
            <a:r>
              <a:rPr lang="en-US" sz="1600" dirty="0"/>
              <a:t>, li{</a:t>
            </a:r>
          </a:p>
          <a:p>
            <a:pPr>
              <a:spcBef>
                <a:spcPts val="0"/>
              </a:spcBef>
            </a:pPr>
            <a:endParaRPr lang="en-US" sz="1600" dirty="0"/>
          </a:p>
          <a:p>
            <a:pPr>
              <a:spcBef>
                <a:spcPts val="0"/>
              </a:spcBef>
            </a:pPr>
            <a:r>
              <a:rPr lang="en-US" sz="1600" dirty="0"/>
              <a:t>   border-radius: 6px !important;</a:t>
            </a:r>
          </a:p>
          <a:p>
            <a:pPr>
              <a:spcBef>
                <a:spcPts val="0"/>
              </a:spcBef>
            </a:pPr>
            <a:endParaRPr lang="en-US" sz="1600" dirty="0"/>
          </a:p>
          <a:p>
            <a:pPr>
              <a:spcBef>
                <a:spcPts val="0"/>
              </a:spcBef>
            </a:pPr>
            <a:r>
              <a:rPr lang="en-US" sz="1600" dirty="0"/>
              <a:t>}</a:t>
            </a:r>
          </a:p>
          <a:p>
            <a:pPr>
              <a:spcBef>
                <a:spcPts val="0"/>
              </a:spcBef>
            </a:pPr>
            <a:endParaRPr lang="en-US" sz="1600" dirty="0"/>
          </a:p>
          <a:p>
            <a:pPr>
              <a:spcBef>
                <a:spcPts val="0"/>
              </a:spcBef>
            </a:pPr>
            <a:r>
              <a:rPr lang="en-US" sz="1600" dirty="0" err="1"/>
              <a:t>div.pageHeader</a:t>
            </a:r>
            <a:r>
              <a:rPr lang="en-US" sz="1600" dirty="0"/>
              <a:t>, </a:t>
            </a:r>
            <a:r>
              <a:rPr lang="en-US" sz="1600" dirty="0" err="1"/>
              <a:t>div.pageFooter</a:t>
            </a:r>
            <a:r>
              <a:rPr lang="en-US" sz="1600" dirty="0"/>
              <a:t>{</a:t>
            </a:r>
          </a:p>
          <a:p>
            <a:pPr>
              <a:spcBef>
                <a:spcPts val="0"/>
              </a:spcBef>
            </a:pPr>
            <a:endParaRPr lang="en-US" sz="1600" dirty="0"/>
          </a:p>
          <a:p>
            <a:pPr>
              <a:spcBef>
                <a:spcPts val="0"/>
              </a:spcBef>
            </a:pPr>
            <a:r>
              <a:rPr lang="en-US" sz="1600" dirty="0"/>
              <a:t>   border-radius: 0 !important;</a:t>
            </a:r>
          </a:p>
          <a:p>
            <a:pPr>
              <a:spcBef>
                <a:spcPts val="0"/>
              </a:spcBef>
            </a:pPr>
            <a:endParaRPr lang="en-US" sz="1600" dirty="0"/>
          </a:p>
          <a:p>
            <a:pPr>
              <a:spcBef>
                <a:spcPts val="0"/>
              </a:spcBef>
            </a:pPr>
            <a:r>
              <a:rPr lang="en-US" sz="1600" dirty="0"/>
              <a:t>}</a:t>
            </a:r>
          </a:p>
          <a:p>
            <a:pPr>
              <a:spcBef>
                <a:spcPts val="0"/>
              </a:spcBef>
            </a:pPr>
            <a:endParaRPr lang="en-US" sz="16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9</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Advanced CSS: Examples</a:t>
            </a:r>
            <a:endParaRPr lang="en-US" dirty="0">
              <a:solidFill>
                <a:schemeClr val="accent1">
                  <a:lumMod val="50000"/>
                </a:schemeClr>
              </a:solidFill>
            </a:endParaRPr>
          </a:p>
        </p:txBody>
      </p:sp>
    </p:spTree>
    <p:extLst>
      <p:ext uri="{BB962C8B-B14F-4D97-AF65-F5344CB8AC3E}">
        <p14:creationId xmlns:p14="http://schemas.microsoft.com/office/powerpoint/2010/main" val="3869268695"/>
      </p:ext>
    </p:extLst>
  </p:cSld>
  <p:clrMapOvr>
    <a:masterClrMapping/>
  </p:clrMapOvr>
</p:sld>
</file>

<file path=ppt/theme/theme1.xml><?xml version="1.0" encoding="utf-8"?>
<a:theme xmlns:a="http://schemas.openxmlformats.org/drawingml/2006/main" name="Watson_BlueTeal_16x9_Arial_Mac-PC (1)">
  <a:themeElements>
    <a:clrScheme name="Group 1, Grey 70 1">
      <a:dk1>
        <a:srgbClr val="AEAEAE"/>
      </a:dk1>
      <a:lt1>
        <a:srgbClr val="E0E0E0"/>
      </a:lt1>
      <a:dk2>
        <a:srgbClr val="1E1E1E"/>
      </a:dk2>
      <a:lt2>
        <a:srgbClr val="464646"/>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8EDBC45B-1B23-5F4C-8D6C-B8EEAB59C6E0}"/>
    </a:ext>
  </a:extLst>
</a:theme>
</file>

<file path=ppt/theme/theme2.xml><?xml version="1.0" encoding="utf-8"?>
<a:theme xmlns:a="http://schemas.openxmlformats.org/drawingml/2006/main" name="Watson: Group 1, White 4">
  <a:themeElements>
    <a:clrScheme name="Group 1, White 4">
      <a:dk1>
        <a:srgbClr val="1E1E1E"/>
      </a:dk1>
      <a:lt1>
        <a:srgbClr val="5A5A5A"/>
      </a:lt1>
      <a:dk2>
        <a:srgbClr val="C7C7C7"/>
      </a:dk2>
      <a:lt2>
        <a:srgbClr val="ECECEC"/>
      </a:lt2>
      <a:accent1>
        <a:srgbClr val="5596E6"/>
      </a:accent1>
      <a:accent2>
        <a:srgbClr val="5AAAFA"/>
      </a:accent2>
      <a:accent3>
        <a:srgbClr val="7CC7FF"/>
      </a:accent3>
      <a:accent4>
        <a:srgbClr val="00B4A0"/>
      </a:accent4>
      <a:accent5>
        <a:srgbClr val="41D6C3"/>
      </a:accent5>
      <a:accent6>
        <a:srgbClr val="6EEDD8"/>
      </a:accent6>
      <a:hlink>
        <a:srgbClr val="B3B3B3"/>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D56E163A-D4C5-7746-9223-AC05648365C3}"/>
    </a:ext>
  </a:extLst>
</a:theme>
</file>

<file path=ppt/theme/theme3.xml><?xml version="1.0" encoding="utf-8"?>
<a:theme xmlns:a="http://schemas.openxmlformats.org/drawingml/2006/main" name="Watson: Group 1, Teal 70">
  <a:themeElements>
    <a:clrScheme name="Group 1, Teal 70">
      <a:dk1>
        <a:srgbClr val="C0E6FF"/>
      </a:dk1>
      <a:lt1>
        <a:srgbClr val="A7FAE6"/>
      </a:lt1>
      <a:dk2>
        <a:srgbClr val="012B22"/>
      </a:dk2>
      <a:lt2>
        <a:srgbClr val="005448"/>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8C6DAD2B-E9AC-9F44-93C9-A0247EFB2E0E}"/>
    </a:ext>
  </a:extLst>
</a:theme>
</file>

<file path=ppt/theme/theme4.xml><?xml version="1.0" encoding="utf-8"?>
<a:theme xmlns:a="http://schemas.openxmlformats.org/drawingml/2006/main" name="Watson: Group 1, Blue 70">
  <a:themeElements>
    <a:clrScheme name="Group 1, Blue 70">
      <a:dk1>
        <a:srgbClr val="C0E6FF"/>
      </a:dk1>
      <a:lt1>
        <a:srgbClr val="A7FAE6"/>
      </a:lt1>
      <a:dk2>
        <a:srgbClr val="152935"/>
      </a:dk2>
      <a:lt2>
        <a:srgbClr val="264A60"/>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FB85549E-812D-1F40-AB9C-9CCC29B3E6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IBM Kenexa and Watson Talent_widescreen</Template>
  <TotalTime>60</TotalTime>
  <Words>1195</Words>
  <Application>Microsoft Office PowerPoint</Application>
  <PresentationFormat>On-screen Show (16:9)</PresentationFormat>
  <Paragraphs>167</Paragraphs>
  <Slides>13</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13</vt:i4>
      </vt:variant>
    </vt:vector>
  </HeadingPairs>
  <TitlesOfParts>
    <vt:vector size="19" baseType="lpstr">
      <vt:lpstr>Arial</vt:lpstr>
      <vt:lpstr>Symbol</vt:lpstr>
      <vt:lpstr>Watson_BlueTeal_16x9_Arial_Mac-PC (1)</vt:lpstr>
      <vt:lpstr>Watson: Group 1, White 4</vt:lpstr>
      <vt:lpstr>Watson: Group 1, Teal 70</vt:lpstr>
      <vt:lpstr>Watson: Group 1, Blue 70</vt:lpstr>
      <vt:lpstr>IBM Kenexa BrassRing on Cloud Responsive Apply: Visual Branding Tool</vt:lpstr>
      <vt:lpstr>Agenda</vt:lpstr>
      <vt:lpstr>Visual Branding Tool Overview</vt:lpstr>
      <vt:lpstr>Steps to Configure in the Visual Branding Tool</vt:lpstr>
      <vt:lpstr>Steps to Configure in the Visual Branding Tool</vt:lpstr>
      <vt:lpstr>Advanced CSS</vt:lpstr>
      <vt:lpstr>Advanced CSS</vt:lpstr>
      <vt:lpstr>Advanced CSS</vt:lpstr>
      <vt:lpstr>Advanced CSS: Examples</vt:lpstr>
      <vt:lpstr>Advanced CSS: Examples</vt:lpstr>
      <vt:lpstr>Advanced CSS: Examples</vt:lpstr>
      <vt:lpstr>Advanced CSS: Examples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Niki'Dee Trumble</dc:creator>
  <cp:keywords/>
  <dc:description/>
  <cp:lastModifiedBy>Niki'Dee Trumble</cp:lastModifiedBy>
  <cp:revision>12</cp:revision>
  <cp:lastPrinted>2016-09-20T15:33:08Z</cp:lastPrinted>
  <dcterms:created xsi:type="dcterms:W3CDTF">2017-02-22T14:25:02Z</dcterms:created>
  <dcterms:modified xsi:type="dcterms:W3CDTF">2017-04-21T20:27:21Z</dcterms:modified>
  <cp:category/>
</cp:coreProperties>
</file>